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301" r:id="rId3"/>
    <p:sldId id="302" r:id="rId4"/>
    <p:sldId id="264" r:id="rId5"/>
    <p:sldId id="258" r:id="rId6"/>
    <p:sldId id="323" r:id="rId7"/>
    <p:sldId id="265" r:id="rId8"/>
    <p:sldId id="324" r:id="rId9"/>
    <p:sldId id="259" r:id="rId10"/>
    <p:sldId id="260" r:id="rId11"/>
    <p:sldId id="261" r:id="rId12"/>
    <p:sldId id="311" r:id="rId13"/>
    <p:sldId id="310" r:id="rId14"/>
    <p:sldId id="262" r:id="rId15"/>
    <p:sldId id="325" r:id="rId16"/>
    <p:sldId id="266" r:id="rId17"/>
    <p:sldId id="267" r:id="rId18"/>
    <p:sldId id="274" r:id="rId19"/>
    <p:sldId id="329" r:id="rId20"/>
    <p:sldId id="268" r:id="rId21"/>
    <p:sldId id="312" r:id="rId22"/>
    <p:sldId id="284" r:id="rId23"/>
    <p:sldId id="285" r:id="rId24"/>
    <p:sldId id="286" r:id="rId25"/>
    <p:sldId id="289" r:id="rId26"/>
    <p:sldId id="290" r:id="rId27"/>
    <p:sldId id="291" r:id="rId28"/>
    <p:sldId id="314" r:id="rId29"/>
    <p:sldId id="295" r:id="rId30"/>
    <p:sldId id="294" r:id="rId31"/>
    <p:sldId id="319" r:id="rId32"/>
    <p:sldId id="318" r:id="rId33"/>
    <p:sldId id="315" r:id="rId34"/>
    <p:sldId id="279" r:id="rId35"/>
    <p:sldId id="280" r:id="rId36"/>
    <p:sldId id="281" r:id="rId37"/>
    <p:sldId id="282" r:id="rId38"/>
    <p:sldId id="283" r:id="rId39"/>
    <p:sldId id="320" r:id="rId40"/>
    <p:sldId id="293" r:id="rId41"/>
    <p:sldId id="309" r:id="rId42"/>
    <p:sldId id="322" r:id="rId43"/>
    <p:sldId id="304" r:id="rId44"/>
    <p:sldId id="326" r:id="rId45"/>
    <p:sldId id="328" r:id="rId46"/>
    <p:sldId id="297" r:id="rId47"/>
    <p:sldId id="300" r:id="rId48"/>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7" d="100"/>
          <a:sy n="97" d="100"/>
        </p:scale>
        <p:origin x="-376"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891ED7-228D-6045-A9D8-B3470A66330B}" type="doc">
      <dgm:prSet loTypeId="urn:microsoft.com/office/officeart/2005/8/layout/pyramid1" loCatId="" qsTypeId="urn:microsoft.com/office/officeart/2005/8/quickstyle/simple4" qsCatId="simple" csTypeId="urn:microsoft.com/office/officeart/2005/8/colors/accent1_2" csCatId="accent1" phldr="1"/>
      <dgm:spPr/>
    </dgm:pt>
    <dgm:pt modelId="{4C85C9FD-C5D8-4643-97FC-27DA9C4EEE6E}">
      <dgm:prSet phldrT="[Text]" custT="1"/>
      <dgm:spPr/>
      <dgm:t>
        <a:bodyPr/>
        <a:lstStyle/>
        <a:p>
          <a:endParaRPr lang="en-US" sz="2000" dirty="0" smtClean="0">
            <a:solidFill>
              <a:srgbClr val="FF0000"/>
            </a:solidFill>
          </a:endParaRPr>
        </a:p>
        <a:p>
          <a:r>
            <a:rPr lang="en-US" sz="2000" dirty="0" smtClean="0">
              <a:solidFill>
                <a:schemeClr val="bg1"/>
              </a:solidFill>
            </a:rPr>
            <a:t>5 </a:t>
          </a:r>
          <a:r>
            <a:rPr lang="en-US" sz="2000" dirty="0">
              <a:solidFill>
                <a:schemeClr val="bg1"/>
              </a:solidFill>
            </a:rPr>
            <a:t>% = 11.000</a:t>
          </a:r>
        </a:p>
      </dgm:t>
    </dgm:pt>
    <dgm:pt modelId="{0F7C2664-D6C6-6F4A-80FC-49851F101DF4}" type="parTrans" cxnId="{26BE603B-3A68-674A-8A0F-71F54889FBE4}">
      <dgm:prSet/>
      <dgm:spPr/>
      <dgm:t>
        <a:bodyPr/>
        <a:lstStyle/>
        <a:p>
          <a:endParaRPr lang="en-US"/>
        </a:p>
      </dgm:t>
    </dgm:pt>
    <dgm:pt modelId="{0AC247E1-0024-024C-ADE7-B398F83AE348}" type="sibTrans" cxnId="{26BE603B-3A68-674A-8A0F-71F54889FBE4}">
      <dgm:prSet/>
      <dgm:spPr/>
      <dgm:t>
        <a:bodyPr/>
        <a:lstStyle/>
        <a:p>
          <a:endParaRPr lang="en-US"/>
        </a:p>
      </dgm:t>
    </dgm:pt>
    <dgm:pt modelId="{F4E64803-261A-B847-8FB5-7A390D6DC8AF}">
      <dgm:prSet phldrT="[Text]" custT="1"/>
      <dgm:spPr/>
      <dgm:t>
        <a:bodyPr/>
        <a:lstStyle/>
        <a:p>
          <a:r>
            <a:rPr lang="en-US" sz="2000" dirty="0">
              <a:solidFill>
                <a:srgbClr val="FFFFFF"/>
              </a:solidFill>
            </a:rPr>
            <a:t>25 % = 55.000</a:t>
          </a:r>
        </a:p>
      </dgm:t>
    </dgm:pt>
    <dgm:pt modelId="{55A2F8F9-85E5-D44C-A643-604A50BFDD49}" type="parTrans" cxnId="{BC088452-78ED-EA45-B61E-4AF78B365E56}">
      <dgm:prSet/>
      <dgm:spPr/>
      <dgm:t>
        <a:bodyPr/>
        <a:lstStyle/>
        <a:p>
          <a:endParaRPr lang="en-US"/>
        </a:p>
      </dgm:t>
    </dgm:pt>
    <dgm:pt modelId="{FB4CAC40-AC88-5F4B-BE78-691ACFBE3652}" type="sibTrans" cxnId="{BC088452-78ED-EA45-B61E-4AF78B365E56}">
      <dgm:prSet/>
      <dgm:spPr/>
      <dgm:t>
        <a:bodyPr/>
        <a:lstStyle/>
        <a:p>
          <a:endParaRPr lang="en-US"/>
        </a:p>
      </dgm:t>
    </dgm:pt>
    <dgm:pt modelId="{B625D160-C6ED-174D-98F9-6767577C3757}">
      <dgm:prSet phldrT="[Text]" custT="1"/>
      <dgm:spPr/>
      <dgm:t>
        <a:bodyPr/>
        <a:lstStyle/>
        <a:p>
          <a:r>
            <a:rPr lang="en-US" sz="2000"/>
            <a:t>70 % = 155.000</a:t>
          </a:r>
        </a:p>
      </dgm:t>
    </dgm:pt>
    <dgm:pt modelId="{E8955574-A88C-794A-9A8C-1DBCE7611F9A}" type="parTrans" cxnId="{19C69F05-5148-F544-BEA5-D90285FFC445}">
      <dgm:prSet/>
      <dgm:spPr/>
      <dgm:t>
        <a:bodyPr/>
        <a:lstStyle/>
        <a:p>
          <a:endParaRPr lang="en-US"/>
        </a:p>
      </dgm:t>
    </dgm:pt>
    <dgm:pt modelId="{A8A07CA3-5382-D34C-B4E5-3D3E449B8957}" type="sibTrans" cxnId="{19C69F05-5148-F544-BEA5-D90285FFC445}">
      <dgm:prSet/>
      <dgm:spPr/>
      <dgm:t>
        <a:bodyPr/>
        <a:lstStyle/>
        <a:p>
          <a:endParaRPr lang="en-US"/>
        </a:p>
      </dgm:t>
    </dgm:pt>
    <dgm:pt modelId="{E3456241-1911-7D4A-B4C6-FED7F91E1D79}" type="pres">
      <dgm:prSet presAssocID="{C8891ED7-228D-6045-A9D8-B3470A66330B}" presName="Name0" presStyleCnt="0">
        <dgm:presLayoutVars>
          <dgm:dir/>
          <dgm:animLvl val="lvl"/>
          <dgm:resizeHandles val="exact"/>
        </dgm:presLayoutVars>
      </dgm:prSet>
      <dgm:spPr/>
    </dgm:pt>
    <dgm:pt modelId="{341A8494-6CC7-FD4A-852E-AC07042DB606}" type="pres">
      <dgm:prSet presAssocID="{4C85C9FD-C5D8-4643-97FC-27DA9C4EEE6E}" presName="Name8" presStyleCnt="0"/>
      <dgm:spPr/>
    </dgm:pt>
    <dgm:pt modelId="{AA7E9EF2-E99D-4449-B70C-48A7EA6FE653}" type="pres">
      <dgm:prSet presAssocID="{4C85C9FD-C5D8-4643-97FC-27DA9C4EEE6E}" presName="level" presStyleLbl="node1" presStyleIdx="0" presStyleCnt="3" custScaleY="90909">
        <dgm:presLayoutVars>
          <dgm:chMax val="1"/>
          <dgm:bulletEnabled val="1"/>
        </dgm:presLayoutVars>
      </dgm:prSet>
      <dgm:spPr/>
      <dgm:t>
        <a:bodyPr/>
        <a:lstStyle/>
        <a:p>
          <a:endParaRPr lang="en-US"/>
        </a:p>
      </dgm:t>
    </dgm:pt>
    <dgm:pt modelId="{6A27F99F-9E96-B14D-BDCE-928600B692B8}" type="pres">
      <dgm:prSet presAssocID="{4C85C9FD-C5D8-4643-97FC-27DA9C4EEE6E}" presName="levelTx" presStyleLbl="revTx" presStyleIdx="0" presStyleCnt="0">
        <dgm:presLayoutVars>
          <dgm:chMax val="1"/>
          <dgm:bulletEnabled val="1"/>
        </dgm:presLayoutVars>
      </dgm:prSet>
      <dgm:spPr/>
      <dgm:t>
        <a:bodyPr/>
        <a:lstStyle/>
        <a:p>
          <a:endParaRPr lang="en-US"/>
        </a:p>
      </dgm:t>
    </dgm:pt>
    <dgm:pt modelId="{E09FE354-DB18-C44C-BEA4-EB3302AE88D9}" type="pres">
      <dgm:prSet presAssocID="{F4E64803-261A-B847-8FB5-7A390D6DC8AF}" presName="Name8" presStyleCnt="0"/>
      <dgm:spPr/>
    </dgm:pt>
    <dgm:pt modelId="{99DFE851-4A93-6141-A16C-00CEAA6377E6}" type="pres">
      <dgm:prSet presAssocID="{F4E64803-261A-B847-8FB5-7A390D6DC8AF}" presName="level" presStyleLbl="node1" presStyleIdx="1" presStyleCnt="3">
        <dgm:presLayoutVars>
          <dgm:chMax val="1"/>
          <dgm:bulletEnabled val="1"/>
        </dgm:presLayoutVars>
      </dgm:prSet>
      <dgm:spPr/>
      <dgm:t>
        <a:bodyPr/>
        <a:lstStyle/>
        <a:p>
          <a:endParaRPr lang="en-US"/>
        </a:p>
      </dgm:t>
    </dgm:pt>
    <dgm:pt modelId="{A15DF560-E6DA-9043-A88F-0DF0F51F5E9B}" type="pres">
      <dgm:prSet presAssocID="{F4E64803-261A-B847-8FB5-7A390D6DC8AF}" presName="levelTx" presStyleLbl="revTx" presStyleIdx="0" presStyleCnt="0">
        <dgm:presLayoutVars>
          <dgm:chMax val="1"/>
          <dgm:bulletEnabled val="1"/>
        </dgm:presLayoutVars>
      </dgm:prSet>
      <dgm:spPr/>
      <dgm:t>
        <a:bodyPr/>
        <a:lstStyle/>
        <a:p>
          <a:endParaRPr lang="en-US"/>
        </a:p>
      </dgm:t>
    </dgm:pt>
    <dgm:pt modelId="{A507703C-408D-2B41-9E16-0697124C675C}" type="pres">
      <dgm:prSet presAssocID="{B625D160-C6ED-174D-98F9-6767577C3757}" presName="Name8" presStyleCnt="0"/>
      <dgm:spPr/>
    </dgm:pt>
    <dgm:pt modelId="{AF17825D-9BD0-F74A-B650-8213058AED19}" type="pres">
      <dgm:prSet presAssocID="{B625D160-C6ED-174D-98F9-6767577C3757}" presName="level" presStyleLbl="node1" presStyleIdx="2" presStyleCnt="3">
        <dgm:presLayoutVars>
          <dgm:chMax val="1"/>
          <dgm:bulletEnabled val="1"/>
        </dgm:presLayoutVars>
      </dgm:prSet>
      <dgm:spPr/>
      <dgm:t>
        <a:bodyPr/>
        <a:lstStyle/>
        <a:p>
          <a:endParaRPr lang="en-US"/>
        </a:p>
      </dgm:t>
    </dgm:pt>
    <dgm:pt modelId="{2EE9AFBA-F2EA-1441-AF96-D90D0F8A0A26}" type="pres">
      <dgm:prSet presAssocID="{B625D160-C6ED-174D-98F9-6767577C3757}" presName="levelTx" presStyleLbl="revTx" presStyleIdx="0" presStyleCnt="0">
        <dgm:presLayoutVars>
          <dgm:chMax val="1"/>
          <dgm:bulletEnabled val="1"/>
        </dgm:presLayoutVars>
      </dgm:prSet>
      <dgm:spPr/>
      <dgm:t>
        <a:bodyPr/>
        <a:lstStyle/>
        <a:p>
          <a:endParaRPr lang="en-US"/>
        </a:p>
      </dgm:t>
    </dgm:pt>
  </dgm:ptLst>
  <dgm:cxnLst>
    <dgm:cxn modelId="{07920E3F-E958-284F-A688-3B2502895B96}" type="presOf" srcId="{F4E64803-261A-B847-8FB5-7A390D6DC8AF}" destId="{99DFE851-4A93-6141-A16C-00CEAA6377E6}" srcOrd="0" destOrd="0" presId="urn:microsoft.com/office/officeart/2005/8/layout/pyramid1"/>
    <dgm:cxn modelId="{0E4D85A7-0D22-5044-AAD4-704BC34F1886}" type="presOf" srcId="{F4E64803-261A-B847-8FB5-7A390D6DC8AF}" destId="{A15DF560-E6DA-9043-A88F-0DF0F51F5E9B}" srcOrd="1" destOrd="0" presId="urn:microsoft.com/office/officeart/2005/8/layout/pyramid1"/>
    <dgm:cxn modelId="{2D872C0A-D3F3-ED4D-92BB-77B048780EEC}" type="presOf" srcId="{4C85C9FD-C5D8-4643-97FC-27DA9C4EEE6E}" destId="{AA7E9EF2-E99D-4449-B70C-48A7EA6FE653}" srcOrd="0" destOrd="0" presId="urn:microsoft.com/office/officeart/2005/8/layout/pyramid1"/>
    <dgm:cxn modelId="{19C69F05-5148-F544-BEA5-D90285FFC445}" srcId="{C8891ED7-228D-6045-A9D8-B3470A66330B}" destId="{B625D160-C6ED-174D-98F9-6767577C3757}" srcOrd="2" destOrd="0" parTransId="{E8955574-A88C-794A-9A8C-1DBCE7611F9A}" sibTransId="{A8A07CA3-5382-D34C-B4E5-3D3E449B8957}"/>
    <dgm:cxn modelId="{26BE603B-3A68-674A-8A0F-71F54889FBE4}" srcId="{C8891ED7-228D-6045-A9D8-B3470A66330B}" destId="{4C85C9FD-C5D8-4643-97FC-27DA9C4EEE6E}" srcOrd="0" destOrd="0" parTransId="{0F7C2664-D6C6-6F4A-80FC-49851F101DF4}" sibTransId="{0AC247E1-0024-024C-ADE7-B398F83AE348}"/>
    <dgm:cxn modelId="{BC088452-78ED-EA45-B61E-4AF78B365E56}" srcId="{C8891ED7-228D-6045-A9D8-B3470A66330B}" destId="{F4E64803-261A-B847-8FB5-7A390D6DC8AF}" srcOrd="1" destOrd="0" parTransId="{55A2F8F9-85E5-D44C-A643-604A50BFDD49}" sibTransId="{FB4CAC40-AC88-5F4B-BE78-691ACFBE3652}"/>
    <dgm:cxn modelId="{36B42F07-A9E0-7C4B-BCA5-3513186BB140}" type="presOf" srcId="{B625D160-C6ED-174D-98F9-6767577C3757}" destId="{2EE9AFBA-F2EA-1441-AF96-D90D0F8A0A26}" srcOrd="1" destOrd="0" presId="urn:microsoft.com/office/officeart/2005/8/layout/pyramid1"/>
    <dgm:cxn modelId="{71C80FA4-8FCD-A841-9AF6-4DA6ED95CF5B}" type="presOf" srcId="{B625D160-C6ED-174D-98F9-6767577C3757}" destId="{AF17825D-9BD0-F74A-B650-8213058AED19}" srcOrd="0" destOrd="0" presId="urn:microsoft.com/office/officeart/2005/8/layout/pyramid1"/>
    <dgm:cxn modelId="{8C9ACEDA-B468-4B4E-8543-1C8AEE9E49EF}" type="presOf" srcId="{C8891ED7-228D-6045-A9D8-B3470A66330B}" destId="{E3456241-1911-7D4A-B4C6-FED7F91E1D79}" srcOrd="0" destOrd="0" presId="urn:microsoft.com/office/officeart/2005/8/layout/pyramid1"/>
    <dgm:cxn modelId="{DE6EA31A-141F-DB47-9518-E1AA9D7B718C}" type="presOf" srcId="{4C85C9FD-C5D8-4643-97FC-27DA9C4EEE6E}" destId="{6A27F99F-9E96-B14D-BDCE-928600B692B8}" srcOrd="1" destOrd="0" presId="urn:microsoft.com/office/officeart/2005/8/layout/pyramid1"/>
    <dgm:cxn modelId="{B0DDE412-A5CF-3E41-82FB-881DDDAE4BCC}" type="presParOf" srcId="{E3456241-1911-7D4A-B4C6-FED7F91E1D79}" destId="{341A8494-6CC7-FD4A-852E-AC07042DB606}" srcOrd="0" destOrd="0" presId="urn:microsoft.com/office/officeart/2005/8/layout/pyramid1"/>
    <dgm:cxn modelId="{7B46FA2C-6802-B746-8450-C2257EA90C54}" type="presParOf" srcId="{341A8494-6CC7-FD4A-852E-AC07042DB606}" destId="{AA7E9EF2-E99D-4449-B70C-48A7EA6FE653}" srcOrd="0" destOrd="0" presId="urn:microsoft.com/office/officeart/2005/8/layout/pyramid1"/>
    <dgm:cxn modelId="{8B2C11E2-933D-694B-BD87-07D1E3096297}" type="presParOf" srcId="{341A8494-6CC7-FD4A-852E-AC07042DB606}" destId="{6A27F99F-9E96-B14D-BDCE-928600B692B8}" srcOrd="1" destOrd="0" presId="urn:microsoft.com/office/officeart/2005/8/layout/pyramid1"/>
    <dgm:cxn modelId="{FC570758-7786-9347-B8F1-8F7304424544}" type="presParOf" srcId="{E3456241-1911-7D4A-B4C6-FED7F91E1D79}" destId="{E09FE354-DB18-C44C-BEA4-EB3302AE88D9}" srcOrd="1" destOrd="0" presId="urn:microsoft.com/office/officeart/2005/8/layout/pyramid1"/>
    <dgm:cxn modelId="{EB60704C-4806-544F-AD79-3D02242F8FBA}" type="presParOf" srcId="{E09FE354-DB18-C44C-BEA4-EB3302AE88D9}" destId="{99DFE851-4A93-6141-A16C-00CEAA6377E6}" srcOrd="0" destOrd="0" presId="urn:microsoft.com/office/officeart/2005/8/layout/pyramid1"/>
    <dgm:cxn modelId="{EF435966-05C2-B84F-B7C5-38C5F157873F}" type="presParOf" srcId="{E09FE354-DB18-C44C-BEA4-EB3302AE88D9}" destId="{A15DF560-E6DA-9043-A88F-0DF0F51F5E9B}" srcOrd="1" destOrd="0" presId="urn:microsoft.com/office/officeart/2005/8/layout/pyramid1"/>
    <dgm:cxn modelId="{CE51B1B1-D336-0C46-900C-AFC6A707285F}" type="presParOf" srcId="{E3456241-1911-7D4A-B4C6-FED7F91E1D79}" destId="{A507703C-408D-2B41-9E16-0697124C675C}" srcOrd="2" destOrd="0" presId="urn:microsoft.com/office/officeart/2005/8/layout/pyramid1"/>
    <dgm:cxn modelId="{2143E403-C2B7-504F-A48D-70602EF7F93B}" type="presParOf" srcId="{A507703C-408D-2B41-9E16-0697124C675C}" destId="{AF17825D-9BD0-F74A-B650-8213058AED19}" srcOrd="0" destOrd="0" presId="urn:microsoft.com/office/officeart/2005/8/layout/pyramid1"/>
    <dgm:cxn modelId="{17200C6D-9E76-1E4D-9B07-E2944BD3DEB2}" type="presParOf" srcId="{A507703C-408D-2B41-9E16-0697124C675C}" destId="{2EE9AFBA-F2EA-1441-AF96-D90D0F8A0A26}"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7E9EF2-E99D-4449-B70C-48A7EA6FE653}">
      <dsp:nvSpPr>
        <dsp:cNvPr id="0" name=""/>
        <dsp:cNvSpPr/>
      </dsp:nvSpPr>
      <dsp:spPr>
        <a:xfrm>
          <a:off x="2078182" y="0"/>
          <a:ext cx="1889254" cy="1087281"/>
        </a:xfrm>
        <a:prstGeom prst="trapezoid">
          <a:avLst>
            <a:gd name="adj" fmla="val 8688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kern="1200" dirty="0" smtClean="0">
            <a:solidFill>
              <a:srgbClr val="FF0000"/>
            </a:solidFill>
          </a:endParaRPr>
        </a:p>
        <a:p>
          <a:pPr lvl="0" algn="ctr" defTabSz="889000">
            <a:lnSpc>
              <a:spcPct val="90000"/>
            </a:lnSpc>
            <a:spcBef>
              <a:spcPct val="0"/>
            </a:spcBef>
            <a:spcAft>
              <a:spcPct val="35000"/>
            </a:spcAft>
          </a:pPr>
          <a:r>
            <a:rPr lang="en-US" sz="2000" kern="1200" dirty="0" smtClean="0">
              <a:solidFill>
                <a:schemeClr val="bg1"/>
              </a:solidFill>
            </a:rPr>
            <a:t>5 </a:t>
          </a:r>
          <a:r>
            <a:rPr lang="en-US" sz="2000" kern="1200" dirty="0">
              <a:solidFill>
                <a:schemeClr val="bg1"/>
              </a:solidFill>
            </a:rPr>
            <a:t>% = 11.000</a:t>
          </a:r>
        </a:p>
      </dsp:txBody>
      <dsp:txXfrm>
        <a:off x="2078182" y="0"/>
        <a:ext cx="1889254" cy="1087281"/>
      </dsp:txXfrm>
    </dsp:sp>
    <dsp:sp modelId="{99DFE851-4A93-6141-A16C-00CEAA6377E6}">
      <dsp:nvSpPr>
        <dsp:cNvPr id="0" name=""/>
        <dsp:cNvSpPr/>
      </dsp:nvSpPr>
      <dsp:spPr>
        <a:xfrm>
          <a:off x="1039091" y="1087281"/>
          <a:ext cx="3967437" cy="1196010"/>
        </a:xfrm>
        <a:prstGeom prst="trapezoid">
          <a:avLst>
            <a:gd name="adj" fmla="val 8688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a:solidFill>
                <a:srgbClr val="FFFFFF"/>
              </a:solidFill>
            </a:rPr>
            <a:t>25 % = 55.000</a:t>
          </a:r>
        </a:p>
      </dsp:txBody>
      <dsp:txXfrm>
        <a:off x="1733392" y="1087281"/>
        <a:ext cx="2578834" cy="1196010"/>
      </dsp:txXfrm>
    </dsp:sp>
    <dsp:sp modelId="{AF17825D-9BD0-F74A-B650-8213058AED19}">
      <dsp:nvSpPr>
        <dsp:cNvPr id="0" name=""/>
        <dsp:cNvSpPr/>
      </dsp:nvSpPr>
      <dsp:spPr>
        <a:xfrm>
          <a:off x="0" y="2283292"/>
          <a:ext cx="6045620" cy="1196010"/>
        </a:xfrm>
        <a:prstGeom prst="trapezoid">
          <a:avLst>
            <a:gd name="adj" fmla="val 8688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a:t>70 % = 155.000</a:t>
          </a:r>
        </a:p>
      </dsp:txBody>
      <dsp:txXfrm>
        <a:off x="1057983" y="2283292"/>
        <a:ext cx="3929653" cy="119601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C3F1F0-5113-D24B-96D4-76852513045D}" type="datetimeFigureOut">
              <a:rPr lang="en-US" smtClean="0"/>
              <a:t>07/03/17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F31907-200A-CE49-8F6B-CF96ADDF9F3D}" type="slidenum">
              <a:rPr lang="en-US" smtClean="0"/>
              <a:t>‹#›</a:t>
            </a:fld>
            <a:endParaRPr lang="en-US"/>
          </a:p>
        </p:txBody>
      </p:sp>
    </p:spTree>
    <p:extLst>
      <p:ext uri="{BB962C8B-B14F-4D97-AF65-F5344CB8AC3E}">
        <p14:creationId xmlns:p14="http://schemas.microsoft.com/office/powerpoint/2010/main" val="34722764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34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Helvetica" charset="0"/>
              <a:ea typeface="MS PGothic" charset="0"/>
            </a:endParaRPr>
          </a:p>
        </p:txBody>
      </p:sp>
      <p:sp>
        <p:nvSpPr>
          <p:cNvPr id="634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a:solidFill>
                  <a:schemeClr val="tx1"/>
                </a:solidFill>
                <a:latin typeface="Arial" charset="0"/>
                <a:ea typeface="MS PGothic" charset="0"/>
                <a:cs typeface="MS PGothic" charset="0"/>
              </a:defRPr>
            </a:lvl1pPr>
            <a:lvl2pPr marL="703054" indent="-270405">
              <a:defRPr sz="3800">
                <a:solidFill>
                  <a:schemeClr val="tx1"/>
                </a:solidFill>
                <a:latin typeface="Arial" charset="0"/>
                <a:ea typeface="MS PGothic" charset="0"/>
                <a:cs typeface="MS PGothic" charset="0"/>
              </a:defRPr>
            </a:lvl2pPr>
            <a:lvl3pPr marL="1081621" indent="-216324">
              <a:defRPr sz="3800">
                <a:solidFill>
                  <a:schemeClr val="tx1"/>
                </a:solidFill>
                <a:latin typeface="Arial" charset="0"/>
                <a:ea typeface="MS PGothic" charset="0"/>
                <a:cs typeface="MS PGothic" charset="0"/>
              </a:defRPr>
            </a:lvl3pPr>
            <a:lvl4pPr marL="1514269" indent="-216324">
              <a:defRPr sz="3800">
                <a:solidFill>
                  <a:schemeClr val="tx1"/>
                </a:solidFill>
                <a:latin typeface="Arial" charset="0"/>
                <a:ea typeface="MS PGothic" charset="0"/>
                <a:cs typeface="MS PGothic" charset="0"/>
              </a:defRPr>
            </a:lvl4pPr>
            <a:lvl5pPr marL="1946918" indent="-216324">
              <a:defRPr sz="3800">
                <a:solidFill>
                  <a:schemeClr val="tx1"/>
                </a:solidFill>
                <a:latin typeface="Arial" charset="0"/>
                <a:ea typeface="MS PGothic" charset="0"/>
                <a:cs typeface="MS PGothic" charset="0"/>
              </a:defRPr>
            </a:lvl5pPr>
            <a:lvl6pPr marL="2379566" indent="-216324" eaLnBrk="0" fontAlgn="base" hangingPunct="0">
              <a:spcBef>
                <a:spcPct val="0"/>
              </a:spcBef>
              <a:spcAft>
                <a:spcPct val="0"/>
              </a:spcAft>
              <a:defRPr sz="3800">
                <a:solidFill>
                  <a:schemeClr val="tx1"/>
                </a:solidFill>
                <a:latin typeface="Arial" charset="0"/>
                <a:ea typeface="MS PGothic" charset="0"/>
                <a:cs typeface="MS PGothic" charset="0"/>
              </a:defRPr>
            </a:lvl6pPr>
            <a:lvl7pPr marL="2812214" indent="-216324" eaLnBrk="0" fontAlgn="base" hangingPunct="0">
              <a:spcBef>
                <a:spcPct val="0"/>
              </a:spcBef>
              <a:spcAft>
                <a:spcPct val="0"/>
              </a:spcAft>
              <a:defRPr sz="3800">
                <a:solidFill>
                  <a:schemeClr val="tx1"/>
                </a:solidFill>
                <a:latin typeface="Arial" charset="0"/>
                <a:ea typeface="MS PGothic" charset="0"/>
                <a:cs typeface="MS PGothic" charset="0"/>
              </a:defRPr>
            </a:lvl7pPr>
            <a:lvl8pPr marL="3244863" indent="-216324" eaLnBrk="0" fontAlgn="base" hangingPunct="0">
              <a:spcBef>
                <a:spcPct val="0"/>
              </a:spcBef>
              <a:spcAft>
                <a:spcPct val="0"/>
              </a:spcAft>
              <a:defRPr sz="3800">
                <a:solidFill>
                  <a:schemeClr val="tx1"/>
                </a:solidFill>
                <a:latin typeface="Arial" charset="0"/>
                <a:ea typeface="MS PGothic" charset="0"/>
                <a:cs typeface="MS PGothic" charset="0"/>
              </a:defRPr>
            </a:lvl8pPr>
            <a:lvl9pPr marL="3677511" indent="-216324" eaLnBrk="0" fontAlgn="base" hangingPunct="0">
              <a:spcBef>
                <a:spcPct val="0"/>
              </a:spcBef>
              <a:spcAft>
                <a:spcPct val="0"/>
              </a:spcAft>
              <a:defRPr sz="3800">
                <a:solidFill>
                  <a:schemeClr val="tx1"/>
                </a:solidFill>
                <a:latin typeface="Arial" charset="0"/>
                <a:ea typeface="MS PGothic" charset="0"/>
                <a:cs typeface="MS PGothic" charset="0"/>
              </a:defRPr>
            </a:lvl9pPr>
          </a:lstStyle>
          <a:p>
            <a:fld id="{1F7BCF34-B792-3A48-BE42-0FE437432E53}" type="slidenum">
              <a:rPr lang="da-DK" sz="1200">
                <a:latin typeface="Helvetica" charset="0"/>
              </a:rPr>
              <a:pPr/>
              <a:t>43</a:t>
            </a:fld>
            <a:endParaRPr lang="da-DK" sz="1200">
              <a:latin typeface="Helvetic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553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r>
              <a:rPr lang="da-DK">
                <a:latin typeface="Helvetica" charset="0"/>
                <a:ea typeface="MS PGothic" charset="0"/>
              </a:rPr>
              <a:t>De professionelles brug af risikofaktorer i den kommende samlede rehabilitering skal også forstås og praktiseres ud fra et helhedssyn.</a:t>
            </a:r>
          </a:p>
          <a:p>
            <a:pPr>
              <a:lnSpc>
                <a:spcPct val="90000"/>
              </a:lnSpc>
            </a:pPr>
            <a:endParaRPr lang="da-DK">
              <a:latin typeface="Helvetica" charset="0"/>
              <a:ea typeface="MS PGothic" charset="0"/>
            </a:endParaRPr>
          </a:p>
          <a:p>
            <a:pPr>
              <a:lnSpc>
                <a:spcPct val="90000"/>
              </a:lnSpc>
            </a:pPr>
            <a:r>
              <a:rPr lang="da-DK">
                <a:latin typeface="Helvetica" charset="0"/>
                <a:ea typeface="MS PGothic" charset="0"/>
              </a:rPr>
              <a:t>I et kræftforløb –uanset hvor patienten ér, er det bydende nødvendigt, at patienten møder professionel omsorg, hvilket betyder, at kræftpatienter –uanset, hvor de er forløbet er i en ikke selvhjulpen situation. Mange behandlere tror misforstået, at dén kræftpatient, der umiddelbart ser ud til at have mange ressourcer –som oftest ikke vil have det –ofte med baggrund i meget træthed, uoverskelighed og en meget øget sårbarhed og for mange kræftpatienter, er det meget vanskeligt at udtrykke de rehabiliteringsbehov, der måtte være</a:t>
            </a:r>
          </a:p>
          <a:p>
            <a:pPr>
              <a:lnSpc>
                <a:spcPct val="90000"/>
              </a:lnSpc>
            </a:pPr>
            <a:endParaRPr lang="da-DK">
              <a:latin typeface="Helvetica" charset="0"/>
              <a:ea typeface="MS PGothic" charset="0"/>
            </a:endParaRPr>
          </a:p>
          <a:p>
            <a:pPr>
              <a:lnSpc>
                <a:spcPct val="90000"/>
              </a:lnSpc>
            </a:pPr>
            <a:r>
              <a:rPr lang="da-DK">
                <a:latin typeface="Helvetica" charset="0"/>
                <a:ea typeface="MS PGothic" charset="0"/>
              </a:rPr>
              <a:t>Den professionelle omsorg vil i praksis betyde, at personalet er undersøgende ud fra viden om risikofaktorerne. Det vil sige praktisk involvering i både patientens og de pårørendes lidelse og livssituation og vilkår. Patienternes og de pårørendes forventninger, ønsker og bekymringer skal tages alvorligt. Den professionelle omsorg har betydning for patientens og de pårørendes mestring, patientens complience i et rehabiliteringsforløb….til at finde MOD og STYRKE og på en tilfredsstillende måde at kunne leve med fx afmagt, senfølger, tilbagefald eller blot det at få en almindelig god hverdag.</a:t>
            </a:r>
          </a:p>
          <a:p>
            <a:pPr>
              <a:lnSpc>
                <a:spcPct val="90000"/>
              </a:lnSpc>
            </a:pPr>
            <a:endParaRPr lang="da-DK">
              <a:latin typeface="Helvetica" charset="0"/>
              <a:ea typeface="MS PGothic" charset="0"/>
            </a:endParaRPr>
          </a:p>
          <a:p>
            <a:pPr>
              <a:lnSpc>
                <a:spcPct val="90000"/>
              </a:lnSpc>
            </a:pPr>
            <a:r>
              <a:rPr lang="da-DK">
                <a:latin typeface="Helvetica" charset="0"/>
                <a:ea typeface="MS PGothic" charset="0"/>
              </a:rPr>
              <a:t>DET ER SÅLEDES HER HELT KLART,  AT DET ER DIALOGEN MELLEM LÆGE/PATIENT/PÅRØRENDE, DER ER DRIVKRAFTEN FOR DEN FAGLIGE KVALITET OG DEN ENDELIGE REHABILITERINGSSUCES</a:t>
            </a:r>
          </a:p>
          <a:p>
            <a:pPr>
              <a:lnSpc>
                <a:spcPct val="90000"/>
              </a:lnSpc>
            </a:pPr>
            <a:endParaRPr lang="da-DK">
              <a:latin typeface="Helvetica" charset="0"/>
              <a:ea typeface="MS PGothic"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Click to edit Master title style</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Click to edit Master subtitle style</a:t>
            </a:r>
            <a:endParaRPr lang="da-DK"/>
          </a:p>
        </p:txBody>
      </p:sp>
      <p:sp>
        <p:nvSpPr>
          <p:cNvPr id="4" name="Pladsholder til dato 3"/>
          <p:cNvSpPr>
            <a:spLocks noGrp="1"/>
          </p:cNvSpPr>
          <p:nvPr>
            <p:ph type="dt" sz="half" idx="10"/>
          </p:nvPr>
        </p:nvSpPr>
        <p:spPr/>
        <p:txBody>
          <a:bodyPr/>
          <a:lstStyle/>
          <a:p>
            <a:fld id="{93F8B856-557B-46F8-8219-F563AA6F8C03}" type="datetimeFigureOut">
              <a:rPr lang="da-DK" smtClean="0"/>
              <a:t>07/03/17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49AFBFED-3B37-4F23-9814-7155F904E1D2}" type="slidenum">
              <a:rPr lang="da-DK" smtClean="0"/>
              <a:t>‹#›</a:t>
            </a:fld>
            <a:endParaRPr lang="da-DK"/>
          </a:p>
        </p:txBody>
      </p:sp>
      <p:sp>
        <p:nvSpPr>
          <p:cNvPr id="8" name="Pladsholder til billede 7"/>
          <p:cNvSpPr>
            <a:spLocks noGrp="1"/>
          </p:cNvSpPr>
          <p:nvPr>
            <p:ph type="pic" sz="quarter" idx="13"/>
          </p:nvPr>
        </p:nvSpPr>
        <p:spPr>
          <a:xfrm>
            <a:off x="187325" y="147638"/>
            <a:ext cx="4605338" cy="974725"/>
          </a:xfrm>
        </p:spPr>
        <p:txBody>
          <a:bodyPr/>
          <a:lstStyle>
            <a:lvl1pPr marL="0" indent="0">
              <a:buNone/>
              <a:defRPr/>
            </a:lvl1pPr>
          </a:lstStyle>
          <a:p>
            <a:r>
              <a:rPr lang="da-DK" smtClean="0"/>
              <a:t>Drag picture to placeholder or click icon to add</a:t>
            </a:r>
            <a:endParaRPr lang="da-DK" dirty="0"/>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7325" y="147638"/>
            <a:ext cx="4107089" cy="1224659"/>
          </a:xfrm>
          <a:prstGeom prst="rect">
            <a:avLst/>
          </a:prstGeom>
        </p:spPr>
      </p:pic>
    </p:spTree>
    <p:extLst>
      <p:ext uri="{BB962C8B-B14F-4D97-AF65-F5344CB8AC3E}">
        <p14:creationId xmlns:p14="http://schemas.microsoft.com/office/powerpoint/2010/main" val="484330591"/>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Click to edit Master title style</a:t>
            </a:r>
            <a:endParaRPr lang="da-DK"/>
          </a:p>
        </p:txBody>
      </p:sp>
      <p:sp>
        <p:nvSpPr>
          <p:cNvPr id="3" name="Pladsholder til lodret titel 2"/>
          <p:cNvSpPr>
            <a:spLocks noGrp="1"/>
          </p:cNvSpPr>
          <p:nvPr>
            <p:ph type="body" orient="vert" idx="1"/>
          </p:nvPr>
        </p:nvSpPr>
        <p:spPr/>
        <p:txBody>
          <a:bodyPr vert="eaVert"/>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da-DK"/>
          </a:p>
        </p:txBody>
      </p:sp>
      <p:sp>
        <p:nvSpPr>
          <p:cNvPr id="4" name="Pladsholder til dato 3"/>
          <p:cNvSpPr>
            <a:spLocks noGrp="1"/>
          </p:cNvSpPr>
          <p:nvPr>
            <p:ph type="dt" sz="half" idx="10"/>
          </p:nvPr>
        </p:nvSpPr>
        <p:spPr/>
        <p:txBody>
          <a:bodyPr/>
          <a:lstStyle/>
          <a:p>
            <a:fld id="{93F8B856-557B-46F8-8219-F563AA6F8C03}" type="datetimeFigureOut">
              <a:rPr lang="da-DK" smtClean="0"/>
              <a:t>07/03/17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49AFBFED-3B37-4F23-9814-7155F904E1D2}" type="slidenum">
              <a:rPr lang="da-DK" smtClean="0"/>
              <a:t>‹#›</a:t>
            </a:fld>
            <a:endParaRPr lang="da-DK"/>
          </a:p>
        </p:txBody>
      </p:sp>
    </p:spTree>
    <p:extLst>
      <p:ext uri="{BB962C8B-B14F-4D97-AF65-F5344CB8AC3E}">
        <p14:creationId xmlns:p14="http://schemas.microsoft.com/office/powerpoint/2010/main" val="1606866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Click to edit Master title style</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da-DK"/>
          </a:p>
        </p:txBody>
      </p:sp>
      <p:sp>
        <p:nvSpPr>
          <p:cNvPr id="4" name="Pladsholder til dato 3"/>
          <p:cNvSpPr>
            <a:spLocks noGrp="1"/>
          </p:cNvSpPr>
          <p:nvPr>
            <p:ph type="dt" sz="half" idx="10"/>
          </p:nvPr>
        </p:nvSpPr>
        <p:spPr/>
        <p:txBody>
          <a:bodyPr/>
          <a:lstStyle/>
          <a:p>
            <a:fld id="{93F8B856-557B-46F8-8219-F563AA6F8C03}" type="datetimeFigureOut">
              <a:rPr lang="da-DK" smtClean="0"/>
              <a:t>07/03/17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49AFBFED-3B37-4F23-9814-7155F904E1D2}" type="slidenum">
              <a:rPr lang="da-DK" smtClean="0"/>
              <a:t>‹#›</a:t>
            </a:fld>
            <a:endParaRPr lang="da-DK"/>
          </a:p>
        </p:txBody>
      </p:sp>
    </p:spTree>
    <p:extLst>
      <p:ext uri="{BB962C8B-B14F-4D97-AF65-F5344CB8AC3E}">
        <p14:creationId xmlns:p14="http://schemas.microsoft.com/office/powerpoint/2010/main" val="468390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Click to edit Master title style</a:t>
            </a:r>
            <a:endParaRPr lang="da-DK"/>
          </a:p>
        </p:txBody>
      </p:sp>
      <p:sp>
        <p:nvSpPr>
          <p:cNvPr id="3" name="Pladsholder til indhold 2"/>
          <p:cNvSpPr>
            <a:spLocks noGrp="1"/>
          </p:cNvSpPr>
          <p:nvPr>
            <p:ph idx="1"/>
          </p:nvPr>
        </p:nvSpPr>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da-DK"/>
          </a:p>
        </p:txBody>
      </p:sp>
      <p:sp>
        <p:nvSpPr>
          <p:cNvPr id="4" name="Pladsholder til dato 3"/>
          <p:cNvSpPr>
            <a:spLocks noGrp="1"/>
          </p:cNvSpPr>
          <p:nvPr>
            <p:ph type="dt" sz="half" idx="10"/>
          </p:nvPr>
        </p:nvSpPr>
        <p:spPr/>
        <p:txBody>
          <a:bodyPr/>
          <a:lstStyle/>
          <a:p>
            <a:fld id="{93F8B856-557B-46F8-8219-F563AA6F8C03}" type="datetimeFigureOut">
              <a:rPr lang="da-DK" smtClean="0"/>
              <a:t>07/03/17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49AFBFED-3B37-4F23-9814-7155F904E1D2}" type="slidenum">
              <a:rPr lang="da-DK" smtClean="0"/>
              <a:t>‹#›</a:t>
            </a:fld>
            <a:endParaRPr lang="da-DK"/>
          </a:p>
        </p:txBody>
      </p:sp>
    </p:spTree>
    <p:extLst>
      <p:ext uri="{BB962C8B-B14F-4D97-AF65-F5344CB8AC3E}">
        <p14:creationId xmlns:p14="http://schemas.microsoft.com/office/powerpoint/2010/main" val="3130590866"/>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Click to edit Master title style</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Click to edit Master text styles</a:t>
            </a:r>
          </a:p>
        </p:txBody>
      </p:sp>
      <p:sp>
        <p:nvSpPr>
          <p:cNvPr id="4" name="Pladsholder til dato 3"/>
          <p:cNvSpPr>
            <a:spLocks noGrp="1"/>
          </p:cNvSpPr>
          <p:nvPr>
            <p:ph type="dt" sz="half" idx="10"/>
          </p:nvPr>
        </p:nvSpPr>
        <p:spPr/>
        <p:txBody>
          <a:bodyPr/>
          <a:lstStyle/>
          <a:p>
            <a:fld id="{93F8B856-557B-46F8-8219-F563AA6F8C03}" type="datetimeFigureOut">
              <a:rPr lang="da-DK" smtClean="0"/>
              <a:t>07/03/17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49AFBFED-3B37-4F23-9814-7155F904E1D2}" type="slidenum">
              <a:rPr lang="da-DK" smtClean="0"/>
              <a:t>‹#›</a:t>
            </a:fld>
            <a:endParaRPr lang="da-DK"/>
          </a:p>
        </p:txBody>
      </p:sp>
    </p:spTree>
    <p:extLst>
      <p:ext uri="{BB962C8B-B14F-4D97-AF65-F5344CB8AC3E}">
        <p14:creationId xmlns:p14="http://schemas.microsoft.com/office/powerpoint/2010/main" val="3870108294"/>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Click to edit Master title style</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da-DK"/>
          </a:p>
        </p:txBody>
      </p:sp>
      <p:sp>
        <p:nvSpPr>
          <p:cNvPr id="5" name="Pladsholder til dato 4"/>
          <p:cNvSpPr>
            <a:spLocks noGrp="1"/>
          </p:cNvSpPr>
          <p:nvPr>
            <p:ph type="dt" sz="half" idx="10"/>
          </p:nvPr>
        </p:nvSpPr>
        <p:spPr/>
        <p:txBody>
          <a:bodyPr/>
          <a:lstStyle/>
          <a:p>
            <a:fld id="{93F8B856-557B-46F8-8219-F563AA6F8C03}" type="datetimeFigureOut">
              <a:rPr lang="da-DK" smtClean="0"/>
              <a:t>07/03/17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49AFBFED-3B37-4F23-9814-7155F904E1D2}" type="slidenum">
              <a:rPr lang="da-DK" smtClean="0"/>
              <a:t>‹#›</a:t>
            </a:fld>
            <a:endParaRPr lang="da-DK"/>
          </a:p>
        </p:txBody>
      </p:sp>
    </p:spTree>
    <p:extLst>
      <p:ext uri="{BB962C8B-B14F-4D97-AF65-F5344CB8AC3E}">
        <p14:creationId xmlns:p14="http://schemas.microsoft.com/office/powerpoint/2010/main" val="362574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Click to edit Master title style</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Click to edit Master text styles</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Click to edit Master text styles</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da-DK"/>
          </a:p>
        </p:txBody>
      </p:sp>
      <p:sp>
        <p:nvSpPr>
          <p:cNvPr id="7" name="Pladsholder til dato 6"/>
          <p:cNvSpPr>
            <a:spLocks noGrp="1"/>
          </p:cNvSpPr>
          <p:nvPr>
            <p:ph type="dt" sz="half" idx="10"/>
          </p:nvPr>
        </p:nvSpPr>
        <p:spPr/>
        <p:txBody>
          <a:bodyPr/>
          <a:lstStyle/>
          <a:p>
            <a:fld id="{93F8B856-557B-46F8-8219-F563AA6F8C03}" type="datetimeFigureOut">
              <a:rPr lang="da-DK" smtClean="0"/>
              <a:t>07/03/17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49AFBFED-3B37-4F23-9814-7155F904E1D2}" type="slidenum">
              <a:rPr lang="da-DK" smtClean="0"/>
              <a:t>‹#›</a:t>
            </a:fld>
            <a:endParaRPr lang="da-DK"/>
          </a:p>
        </p:txBody>
      </p:sp>
    </p:spTree>
    <p:extLst>
      <p:ext uri="{BB962C8B-B14F-4D97-AF65-F5344CB8AC3E}">
        <p14:creationId xmlns:p14="http://schemas.microsoft.com/office/powerpoint/2010/main" val="2522459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Click to edit Master title style</a:t>
            </a:r>
            <a:endParaRPr lang="da-DK"/>
          </a:p>
        </p:txBody>
      </p:sp>
      <p:sp>
        <p:nvSpPr>
          <p:cNvPr id="3" name="Pladsholder til dato 2"/>
          <p:cNvSpPr>
            <a:spLocks noGrp="1"/>
          </p:cNvSpPr>
          <p:nvPr>
            <p:ph type="dt" sz="half" idx="10"/>
          </p:nvPr>
        </p:nvSpPr>
        <p:spPr/>
        <p:txBody>
          <a:bodyPr/>
          <a:lstStyle/>
          <a:p>
            <a:fld id="{93F8B856-557B-46F8-8219-F563AA6F8C03}" type="datetimeFigureOut">
              <a:rPr lang="da-DK" smtClean="0"/>
              <a:t>07/03/17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49AFBFED-3B37-4F23-9814-7155F904E1D2}" type="slidenum">
              <a:rPr lang="da-DK" smtClean="0"/>
              <a:t>‹#›</a:t>
            </a:fld>
            <a:endParaRPr lang="da-DK"/>
          </a:p>
        </p:txBody>
      </p:sp>
    </p:spTree>
    <p:extLst>
      <p:ext uri="{BB962C8B-B14F-4D97-AF65-F5344CB8AC3E}">
        <p14:creationId xmlns:p14="http://schemas.microsoft.com/office/powerpoint/2010/main" val="2960070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93F8B856-557B-46F8-8219-F563AA6F8C03}" type="datetimeFigureOut">
              <a:rPr lang="da-DK" smtClean="0"/>
              <a:t>07/03/17</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49AFBFED-3B37-4F23-9814-7155F904E1D2}" type="slidenum">
              <a:rPr lang="da-DK" smtClean="0"/>
              <a:t>‹#›</a:t>
            </a:fld>
            <a:endParaRPr lang="da-DK"/>
          </a:p>
        </p:txBody>
      </p:sp>
    </p:spTree>
    <p:extLst>
      <p:ext uri="{BB962C8B-B14F-4D97-AF65-F5344CB8AC3E}">
        <p14:creationId xmlns:p14="http://schemas.microsoft.com/office/powerpoint/2010/main" val="3395908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Click to edit Master title style</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Click to edit Master text styles</a:t>
            </a:r>
          </a:p>
        </p:txBody>
      </p:sp>
      <p:sp>
        <p:nvSpPr>
          <p:cNvPr id="5" name="Pladsholder til dato 4"/>
          <p:cNvSpPr>
            <a:spLocks noGrp="1"/>
          </p:cNvSpPr>
          <p:nvPr>
            <p:ph type="dt" sz="half" idx="10"/>
          </p:nvPr>
        </p:nvSpPr>
        <p:spPr/>
        <p:txBody>
          <a:bodyPr/>
          <a:lstStyle/>
          <a:p>
            <a:fld id="{93F8B856-557B-46F8-8219-F563AA6F8C03}" type="datetimeFigureOut">
              <a:rPr lang="da-DK" smtClean="0"/>
              <a:t>07/03/17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49AFBFED-3B37-4F23-9814-7155F904E1D2}" type="slidenum">
              <a:rPr lang="da-DK" smtClean="0"/>
              <a:t>‹#›</a:t>
            </a:fld>
            <a:endParaRPr lang="da-DK"/>
          </a:p>
        </p:txBody>
      </p:sp>
    </p:spTree>
    <p:extLst>
      <p:ext uri="{BB962C8B-B14F-4D97-AF65-F5344CB8AC3E}">
        <p14:creationId xmlns:p14="http://schemas.microsoft.com/office/powerpoint/2010/main" val="1888743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Click to edit Master title style</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Drag picture to placeholder or click icon to add</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Click to edit Master text styles</a:t>
            </a:r>
          </a:p>
        </p:txBody>
      </p:sp>
      <p:sp>
        <p:nvSpPr>
          <p:cNvPr id="5" name="Pladsholder til dato 4"/>
          <p:cNvSpPr>
            <a:spLocks noGrp="1"/>
          </p:cNvSpPr>
          <p:nvPr>
            <p:ph type="dt" sz="half" idx="10"/>
          </p:nvPr>
        </p:nvSpPr>
        <p:spPr/>
        <p:txBody>
          <a:bodyPr/>
          <a:lstStyle/>
          <a:p>
            <a:fld id="{93F8B856-557B-46F8-8219-F563AA6F8C03}" type="datetimeFigureOut">
              <a:rPr lang="da-DK" smtClean="0"/>
              <a:t>07/03/17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49AFBFED-3B37-4F23-9814-7155F904E1D2}" type="slidenum">
              <a:rPr lang="da-DK" smtClean="0"/>
              <a:t>‹#›</a:t>
            </a:fld>
            <a:endParaRPr lang="da-DK"/>
          </a:p>
        </p:txBody>
      </p:sp>
    </p:spTree>
    <p:extLst>
      <p:ext uri="{BB962C8B-B14F-4D97-AF65-F5344CB8AC3E}">
        <p14:creationId xmlns:p14="http://schemas.microsoft.com/office/powerpoint/2010/main" val="22245096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F8B856-557B-46F8-8219-F563AA6F8C03}" type="datetimeFigureOut">
              <a:rPr lang="da-DK" smtClean="0"/>
              <a:t>07/03/17</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AFBFED-3B37-4F23-9814-7155F904E1D2}" type="slidenum">
              <a:rPr lang="da-DK" smtClean="0"/>
              <a:t>‹#›</a:t>
            </a:fld>
            <a:endParaRPr lang="da-DK"/>
          </a:p>
        </p:txBody>
      </p:sp>
    </p:spTree>
    <p:extLst>
      <p:ext uri="{BB962C8B-B14F-4D97-AF65-F5344CB8AC3E}">
        <p14:creationId xmlns:p14="http://schemas.microsoft.com/office/powerpoint/2010/main" val="2302624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undhedsstyrelsen.dk" TargetMode="External"/><Relationship Id="rId3"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enfoelger.dk" TargetMode="External"/><Relationship Id="rId3" Type="http://schemas.openxmlformats.org/officeDocument/2006/relationships/image" Target="../media/image2.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enfoelger.dk" TargetMode="Externa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hyperlink" Target="http://www.nccn.org/professionals/physician_gls/pdf/fatigue.pdf" TargetMode="External"/><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hyperlink" Target="http://www.cancer.dk/forskertv/forside"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enfoelger.dk" TargetMode="External"/><Relationship Id="rId3" Type="http://schemas.openxmlformats.org/officeDocument/2006/relationships/image" Target="../media/image2.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enfoelger.dk" TargetMode="External"/><Relationship Id="rId3" Type="http://schemas.openxmlformats.org/officeDocument/2006/relationships/image" Target="../media/image2.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enfoelger.dk/" TargetMode="External"/><Relationship Id="rId3" Type="http://schemas.openxmlformats.org/officeDocument/2006/relationships/image" Target="../media/image2.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enfoelger.dk" TargetMode="External"/><Relationship Id="rId3" Type="http://schemas.openxmlformats.org/officeDocument/2006/relationships/image" Target="../media/image2.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enfoelger.dk" TargetMode="Externa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enfoelger.dk" TargetMode="External"/><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453439"/>
            <a:ext cx="9144000" cy="811829"/>
          </a:xfrm>
        </p:spPr>
        <p:txBody>
          <a:bodyPr>
            <a:normAutofit/>
          </a:bodyPr>
          <a:lstStyle/>
          <a:p>
            <a:r>
              <a:rPr lang="da-DK" sz="3600" dirty="0" smtClean="0"/>
              <a:t>Senfølger</a:t>
            </a:r>
            <a:endParaRPr lang="da-DK" sz="3600" dirty="0"/>
          </a:p>
        </p:txBody>
      </p:sp>
      <p:sp>
        <p:nvSpPr>
          <p:cNvPr id="3" name="Undertitel 2"/>
          <p:cNvSpPr>
            <a:spLocks noGrp="1"/>
          </p:cNvSpPr>
          <p:nvPr>
            <p:ph type="subTitle" idx="1"/>
          </p:nvPr>
        </p:nvSpPr>
        <p:spPr>
          <a:xfrm>
            <a:off x="1524000" y="2474772"/>
            <a:ext cx="9144000" cy="3875833"/>
          </a:xfrm>
        </p:spPr>
        <p:txBody>
          <a:bodyPr>
            <a:normAutofit/>
          </a:bodyPr>
          <a:lstStyle/>
          <a:p>
            <a:r>
              <a:rPr lang="da-DK" dirty="0" smtClean="0"/>
              <a:t>Dansk </a:t>
            </a:r>
            <a:r>
              <a:rPr lang="da-DK" dirty="0" err="1" smtClean="0"/>
              <a:t>Myelomatose</a:t>
            </a:r>
            <a:r>
              <a:rPr lang="da-DK" dirty="0" smtClean="0"/>
              <a:t> Forening 11. marts 2017</a:t>
            </a:r>
          </a:p>
          <a:p>
            <a:pPr algn="l"/>
            <a:endParaRPr lang="da-DK" dirty="0" smtClean="0"/>
          </a:p>
          <a:p>
            <a:pPr algn="l"/>
            <a:r>
              <a:rPr lang="da-DK" dirty="0" smtClean="0"/>
              <a:t>v/Marianne Nord Hansen  </a:t>
            </a:r>
            <a:endParaRPr lang="da-DK" dirty="0"/>
          </a:p>
          <a:p>
            <a:pPr algn="l"/>
            <a:r>
              <a:rPr lang="da-DK" dirty="0" smtClean="0"/>
              <a:t>formand for </a:t>
            </a:r>
            <a:r>
              <a:rPr lang="da-DK" dirty="0" err="1" smtClean="0"/>
              <a:t>Senfølgerforeningen</a:t>
            </a:r>
            <a:endParaRPr lang="da-DK" dirty="0" smtClean="0"/>
          </a:p>
          <a:p>
            <a:pPr algn="l"/>
            <a:r>
              <a:rPr lang="en-US" dirty="0"/>
              <a:t>s</a:t>
            </a:r>
            <a:r>
              <a:rPr lang="da-DK" dirty="0" err="1" smtClean="0"/>
              <a:t>ygeplejerske</a:t>
            </a:r>
            <a:r>
              <a:rPr lang="da-DK" dirty="0" smtClean="0"/>
              <a:t>, cand.scient.soc.</a:t>
            </a:r>
          </a:p>
          <a:p>
            <a:pPr algn="l"/>
            <a:endParaRPr lang="da-DK" dirty="0"/>
          </a:p>
          <a:p>
            <a:pPr algn="l"/>
            <a:r>
              <a:rPr lang="da-DK" dirty="0" smtClean="0"/>
              <a:t>v/Hanne Nordahl Wegge</a:t>
            </a:r>
          </a:p>
          <a:p>
            <a:pPr algn="l"/>
            <a:r>
              <a:rPr lang="da-DK" dirty="0" smtClean="0"/>
              <a:t>socialrådgiver</a:t>
            </a:r>
          </a:p>
          <a:p>
            <a:pPr algn="l"/>
            <a:endParaRPr lang="da-DK" dirty="0" smtClean="0"/>
          </a:p>
          <a:p>
            <a:pPr algn="l"/>
            <a:endParaRPr lang="da-DK" dirty="0" smtClean="0"/>
          </a:p>
          <a:p>
            <a:pPr algn="l"/>
            <a:endParaRPr lang="en-US" dirty="0" smtClean="0"/>
          </a:p>
          <a:p>
            <a:endParaRPr lang="en-US" dirty="0" smtClean="0"/>
          </a:p>
          <a:p>
            <a:endParaRPr lang="da-DK" dirty="0"/>
          </a:p>
        </p:txBody>
      </p:sp>
    </p:spTree>
    <p:extLst>
      <p:ext uri="{BB962C8B-B14F-4D97-AF65-F5344CB8AC3E}">
        <p14:creationId xmlns:p14="http://schemas.microsoft.com/office/powerpoint/2010/main" val="26396938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84467"/>
            <a:ext cx="10515600" cy="720448"/>
          </a:xfrm>
        </p:spPr>
        <p:txBody>
          <a:bodyPr>
            <a:normAutofit/>
          </a:bodyPr>
          <a:lstStyle/>
          <a:p>
            <a:r>
              <a:rPr lang="en-US" sz="3200" dirty="0" err="1" smtClean="0"/>
              <a:t>Primære</a:t>
            </a:r>
            <a:r>
              <a:rPr lang="en-US" sz="3200" dirty="0" smtClean="0"/>
              <a:t> </a:t>
            </a:r>
            <a:r>
              <a:rPr lang="en-US" sz="3200" dirty="0" err="1" smtClean="0"/>
              <a:t>årsager</a:t>
            </a:r>
            <a:r>
              <a:rPr lang="en-US" sz="3200" dirty="0" smtClean="0"/>
              <a:t> </a:t>
            </a:r>
            <a:r>
              <a:rPr lang="en-US" sz="3200" dirty="0" err="1" smtClean="0"/>
              <a:t>til</a:t>
            </a:r>
            <a:r>
              <a:rPr lang="en-US" sz="3200" dirty="0" smtClean="0"/>
              <a:t> </a:t>
            </a:r>
            <a:r>
              <a:rPr lang="en-US" sz="3200" dirty="0" err="1" smtClean="0"/>
              <a:t>senfølger</a:t>
            </a:r>
            <a:endParaRPr lang="en-US" sz="3200" dirty="0"/>
          </a:p>
        </p:txBody>
      </p:sp>
      <p:sp>
        <p:nvSpPr>
          <p:cNvPr id="3" name="Content Placeholder 2"/>
          <p:cNvSpPr>
            <a:spLocks noGrp="1"/>
          </p:cNvSpPr>
          <p:nvPr>
            <p:ph idx="1"/>
          </p:nvPr>
        </p:nvSpPr>
        <p:spPr>
          <a:xfrm>
            <a:off x="838200" y="2051447"/>
            <a:ext cx="10515600" cy="4432590"/>
          </a:xfrm>
        </p:spPr>
        <p:txBody>
          <a:bodyPr>
            <a:normAutofit fontScale="85000" lnSpcReduction="10000"/>
          </a:bodyPr>
          <a:lstStyle/>
          <a:p>
            <a:pPr>
              <a:buFont typeface="Arial" charset="0"/>
              <a:buChar char="•"/>
              <a:defRPr/>
            </a:pPr>
            <a:r>
              <a:rPr lang="en-US" sz="2400" dirty="0" err="1" smtClean="0">
                <a:latin typeface="Helvetica" charset="0"/>
                <a:ea typeface="MS PGothic" charset="0"/>
              </a:rPr>
              <a:t>Kirurgi</a:t>
            </a:r>
            <a:r>
              <a:rPr lang="en-US" sz="2400" dirty="0" smtClean="0">
                <a:latin typeface="Helvetica" charset="0"/>
                <a:ea typeface="MS PGothic" charset="0"/>
              </a:rPr>
              <a:t>, </a:t>
            </a:r>
            <a:r>
              <a:rPr lang="en-US" sz="2400" dirty="0" err="1">
                <a:latin typeface="Helvetica" charset="0"/>
                <a:ea typeface="MS PGothic" charset="0"/>
              </a:rPr>
              <a:t>øget</a:t>
            </a:r>
            <a:r>
              <a:rPr lang="en-US" sz="2400" dirty="0">
                <a:latin typeface="Helvetica" charset="0"/>
                <a:ea typeface="MS PGothic" charset="0"/>
              </a:rPr>
              <a:t> </a:t>
            </a:r>
            <a:r>
              <a:rPr lang="en-US" sz="2400" dirty="0" err="1">
                <a:latin typeface="Helvetica" charset="0"/>
                <a:ea typeface="MS PGothic" charset="0"/>
              </a:rPr>
              <a:t>risiko</a:t>
            </a:r>
            <a:r>
              <a:rPr lang="en-US" sz="2400" dirty="0">
                <a:latin typeface="Helvetica" charset="0"/>
                <a:ea typeface="MS PGothic" charset="0"/>
              </a:rPr>
              <a:t> for at </a:t>
            </a:r>
            <a:r>
              <a:rPr lang="en-US" sz="2400" dirty="0" err="1">
                <a:latin typeface="Helvetica" charset="0"/>
                <a:ea typeface="MS PGothic" charset="0"/>
              </a:rPr>
              <a:t>nervebaner</a:t>
            </a:r>
            <a:r>
              <a:rPr lang="en-US" sz="2400" dirty="0">
                <a:latin typeface="Helvetica" charset="0"/>
                <a:ea typeface="MS PGothic" charset="0"/>
              </a:rPr>
              <a:t>, </a:t>
            </a:r>
            <a:r>
              <a:rPr lang="en-US" sz="2400" dirty="0" err="1">
                <a:latin typeface="Helvetica" charset="0"/>
                <a:ea typeface="MS PGothic" charset="0"/>
              </a:rPr>
              <a:t>bindevæv</a:t>
            </a:r>
            <a:r>
              <a:rPr lang="en-US" sz="2400" dirty="0">
                <a:latin typeface="Helvetica" charset="0"/>
                <a:ea typeface="MS PGothic" charset="0"/>
              </a:rPr>
              <a:t> </a:t>
            </a:r>
            <a:r>
              <a:rPr lang="en-US" sz="2400" dirty="0" err="1">
                <a:latin typeface="Helvetica" charset="0"/>
                <a:ea typeface="MS PGothic" charset="0"/>
              </a:rPr>
              <a:t>og</a:t>
            </a:r>
            <a:r>
              <a:rPr lang="en-US" sz="2400" dirty="0">
                <a:latin typeface="Helvetica" charset="0"/>
                <a:ea typeface="MS PGothic" charset="0"/>
              </a:rPr>
              <a:t> </a:t>
            </a:r>
            <a:r>
              <a:rPr lang="en-US" sz="2400" dirty="0" err="1">
                <a:latin typeface="Helvetica" charset="0"/>
                <a:ea typeface="MS PGothic" charset="0"/>
              </a:rPr>
              <a:t>muskulatur</a:t>
            </a:r>
            <a:r>
              <a:rPr lang="en-US" sz="2400" dirty="0">
                <a:latin typeface="Helvetica" charset="0"/>
                <a:ea typeface="MS PGothic" charset="0"/>
              </a:rPr>
              <a:t> </a:t>
            </a:r>
            <a:r>
              <a:rPr lang="en-US" sz="2400" dirty="0" err="1">
                <a:latin typeface="Helvetica" charset="0"/>
                <a:ea typeface="MS PGothic" charset="0"/>
              </a:rPr>
              <a:t>bliver</a:t>
            </a:r>
            <a:r>
              <a:rPr lang="en-US" sz="2400" dirty="0">
                <a:latin typeface="Helvetica" charset="0"/>
                <a:ea typeface="MS PGothic" charset="0"/>
              </a:rPr>
              <a:t> </a:t>
            </a:r>
            <a:r>
              <a:rPr lang="en-US" sz="2400" dirty="0" err="1">
                <a:latin typeface="Helvetica" charset="0"/>
                <a:ea typeface="MS PGothic" charset="0"/>
              </a:rPr>
              <a:t>beskadiget</a:t>
            </a:r>
            <a:r>
              <a:rPr lang="en-US" sz="2400" dirty="0">
                <a:latin typeface="Helvetica" charset="0"/>
                <a:ea typeface="MS PGothic" charset="0"/>
              </a:rPr>
              <a:t>. </a:t>
            </a:r>
            <a:r>
              <a:rPr lang="en-US" sz="2400" dirty="0" err="1">
                <a:latin typeface="Helvetica" charset="0"/>
                <a:ea typeface="MS PGothic" charset="0"/>
              </a:rPr>
              <a:t>Arvævsdannelse</a:t>
            </a:r>
            <a:endParaRPr lang="en-US" sz="2400" dirty="0">
              <a:latin typeface="Helvetica" charset="0"/>
              <a:ea typeface="MS PGothic" charset="0"/>
            </a:endParaRPr>
          </a:p>
          <a:p>
            <a:pPr>
              <a:buFont typeface="Arial" charset="0"/>
              <a:buChar char="•"/>
              <a:defRPr/>
            </a:pPr>
            <a:endParaRPr lang="en-US" sz="2400" dirty="0">
              <a:latin typeface="Helvetica" charset="0"/>
              <a:ea typeface="MS PGothic" charset="0"/>
            </a:endParaRPr>
          </a:p>
          <a:p>
            <a:pPr>
              <a:buFont typeface="Arial" charset="0"/>
              <a:buChar char="•"/>
              <a:defRPr/>
            </a:pPr>
            <a:r>
              <a:rPr lang="en-US" sz="2400" dirty="0" err="1">
                <a:latin typeface="Helvetica" charset="0"/>
                <a:ea typeface="MS PGothic" charset="0"/>
              </a:rPr>
              <a:t>Kemobehandlinger</a:t>
            </a:r>
            <a:r>
              <a:rPr lang="en-US" sz="2400" dirty="0">
                <a:latin typeface="Helvetica" charset="0"/>
                <a:ea typeface="MS PGothic" charset="0"/>
              </a:rPr>
              <a:t> med </a:t>
            </a:r>
            <a:r>
              <a:rPr lang="en-US" sz="2400" dirty="0" err="1">
                <a:latin typeface="Helvetica" charset="0"/>
                <a:ea typeface="MS PGothic" charset="0"/>
              </a:rPr>
              <a:t>øget</a:t>
            </a:r>
            <a:r>
              <a:rPr lang="en-US" sz="2400" dirty="0">
                <a:latin typeface="Helvetica" charset="0"/>
                <a:ea typeface="MS PGothic" charset="0"/>
              </a:rPr>
              <a:t> </a:t>
            </a:r>
            <a:r>
              <a:rPr lang="en-US" sz="2400" dirty="0" err="1">
                <a:latin typeface="Helvetica" charset="0"/>
                <a:ea typeface="MS PGothic" charset="0"/>
              </a:rPr>
              <a:t>risiko</a:t>
            </a:r>
            <a:r>
              <a:rPr lang="en-US" sz="2400" dirty="0">
                <a:latin typeface="Helvetica" charset="0"/>
                <a:ea typeface="MS PGothic" charset="0"/>
              </a:rPr>
              <a:t> for inflammation </a:t>
            </a:r>
            <a:r>
              <a:rPr lang="en-US" sz="2400" dirty="0" err="1">
                <a:latin typeface="Helvetica" charset="0"/>
                <a:ea typeface="MS PGothic" charset="0"/>
              </a:rPr>
              <a:t>og</a:t>
            </a:r>
            <a:r>
              <a:rPr lang="en-US" sz="2400" dirty="0">
                <a:latin typeface="Helvetica" charset="0"/>
                <a:ea typeface="MS PGothic" charset="0"/>
              </a:rPr>
              <a:t> </a:t>
            </a:r>
            <a:r>
              <a:rPr lang="en-US" sz="2400" dirty="0" err="1">
                <a:latin typeface="Helvetica" charset="0"/>
                <a:ea typeface="MS PGothic" charset="0"/>
              </a:rPr>
              <a:t>nedsat</a:t>
            </a:r>
            <a:r>
              <a:rPr lang="en-US" sz="2400" dirty="0">
                <a:latin typeface="Helvetica" charset="0"/>
                <a:ea typeface="MS PGothic" charset="0"/>
              </a:rPr>
              <a:t> </a:t>
            </a:r>
            <a:r>
              <a:rPr lang="en-US" sz="2400" dirty="0" err="1" smtClean="0">
                <a:latin typeface="Helvetica" charset="0"/>
                <a:ea typeface="MS PGothic" charset="0"/>
              </a:rPr>
              <a:t>immunsystem</a:t>
            </a:r>
            <a:r>
              <a:rPr lang="en-US" sz="2400" dirty="0" smtClean="0">
                <a:latin typeface="Helvetica" charset="0"/>
                <a:ea typeface="MS PGothic" charset="0"/>
              </a:rPr>
              <a:t>, </a:t>
            </a:r>
            <a:r>
              <a:rPr lang="en-US" sz="2400" dirty="0" err="1" smtClean="0">
                <a:latin typeface="Helvetica" charset="0"/>
                <a:ea typeface="MS PGothic" charset="0"/>
              </a:rPr>
              <a:t>samt</a:t>
            </a:r>
            <a:r>
              <a:rPr lang="en-US" sz="2400" dirty="0" smtClean="0">
                <a:latin typeface="Helvetica" charset="0"/>
                <a:ea typeface="MS PGothic" charset="0"/>
              </a:rPr>
              <a:t> at </a:t>
            </a:r>
            <a:r>
              <a:rPr lang="en-US" sz="2400" dirty="0" err="1" smtClean="0">
                <a:latin typeface="Helvetica" charset="0"/>
                <a:ea typeface="MS PGothic" charset="0"/>
              </a:rPr>
              <a:t>kemoen</a:t>
            </a:r>
            <a:r>
              <a:rPr lang="en-US" sz="2400" dirty="0" smtClean="0">
                <a:latin typeface="Helvetica" charset="0"/>
                <a:ea typeface="MS PGothic" charset="0"/>
              </a:rPr>
              <a:t> </a:t>
            </a:r>
            <a:r>
              <a:rPr lang="en-US" sz="2400" dirty="0" err="1" smtClean="0">
                <a:latin typeface="Helvetica" charset="0"/>
                <a:ea typeface="MS PGothic" charset="0"/>
              </a:rPr>
              <a:t>bombarderer</a:t>
            </a:r>
            <a:r>
              <a:rPr lang="en-US" sz="2400" dirty="0" smtClean="0">
                <a:latin typeface="Helvetica" charset="0"/>
                <a:ea typeface="MS PGothic" charset="0"/>
              </a:rPr>
              <a:t> </a:t>
            </a:r>
            <a:r>
              <a:rPr lang="en-US" sz="2400" dirty="0" err="1" smtClean="0">
                <a:latin typeface="Helvetica" charset="0"/>
                <a:ea typeface="MS PGothic" charset="0"/>
              </a:rPr>
              <a:t>centralnervesystemet</a:t>
            </a:r>
            <a:r>
              <a:rPr lang="en-US" sz="2400" dirty="0" smtClean="0">
                <a:latin typeface="Helvetica" charset="0"/>
                <a:ea typeface="MS PGothic" charset="0"/>
              </a:rPr>
              <a:t> med </a:t>
            </a:r>
            <a:r>
              <a:rPr lang="en-US" sz="2400" dirty="0" err="1" smtClean="0">
                <a:latin typeface="Helvetica" charset="0"/>
                <a:ea typeface="MS PGothic" charset="0"/>
              </a:rPr>
              <a:t>impulser</a:t>
            </a:r>
            <a:r>
              <a:rPr lang="en-US" sz="2400" dirty="0" smtClean="0">
                <a:latin typeface="Helvetica" charset="0"/>
                <a:ea typeface="MS PGothic" charset="0"/>
              </a:rPr>
              <a:t>, </a:t>
            </a:r>
            <a:r>
              <a:rPr lang="en-US" sz="2400" dirty="0" err="1" smtClean="0">
                <a:latin typeface="Helvetica" charset="0"/>
                <a:ea typeface="MS PGothic" charset="0"/>
              </a:rPr>
              <a:t>som</a:t>
            </a:r>
            <a:r>
              <a:rPr lang="en-US" sz="2400" dirty="0" smtClean="0">
                <a:latin typeface="Helvetica" charset="0"/>
                <a:ea typeface="MS PGothic" charset="0"/>
              </a:rPr>
              <a:t> </a:t>
            </a:r>
            <a:r>
              <a:rPr lang="en-US" sz="2400" dirty="0" err="1" smtClean="0">
                <a:latin typeface="Helvetica" charset="0"/>
                <a:ea typeface="MS PGothic" charset="0"/>
              </a:rPr>
              <a:t>kan</a:t>
            </a:r>
            <a:r>
              <a:rPr lang="en-US" sz="2400" dirty="0" smtClean="0">
                <a:latin typeface="Helvetica" charset="0"/>
                <a:ea typeface="MS PGothic" charset="0"/>
              </a:rPr>
              <a:t> </a:t>
            </a:r>
            <a:r>
              <a:rPr lang="en-US" sz="2400" dirty="0" err="1" smtClean="0">
                <a:latin typeface="Helvetica" charset="0"/>
                <a:ea typeface="MS PGothic" charset="0"/>
              </a:rPr>
              <a:t>medføre</a:t>
            </a:r>
            <a:r>
              <a:rPr lang="en-US" sz="2400" dirty="0" smtClean="0">
                <a:latin typeface="Helvetica" charset="0"/>
                <a:ea typeface="MS PGothic" charset="0"/>
              </a:rPr>
              <a:t>, at </a:t>
            </a:r>
            <a:r>
              <a:rPr lang="en-US" sz="2400" dirty="0" err="1" smtClean="0">
                <a:latin typeface="Helvetica" charset="0"/>
                <a:ea typeface="MS PGothic" charset="0"/>
              </a:rPr>
              <a:t>nervesystemet</a:t>
            </a:r>
            <a:r>
              <a:rPr lang="en-US" sz="2400" dirty="0" smtClean="0">
                <a:latin typeface="Helvetica" charset="0"/>
                <a:ea typeface="MS PGothic" charset="0"/>
              </a:rPr>
              <a:t> </a:t>
            </a:r>
            <a:r>
              <a:rPr lang="en-US" sz="2400" dirty="0" err="1" smtClean="0">
                <a:latin typeface="Helvetica" charset="0"/>
                <a:ea typeface="MS PGothic" charset="0"/>
              </a:rPr>
              <a:t>bliver</a:t>
            </a:r>
            <a:r>
              <a:rPr lang="en-US" sz="2400" dirty="0" smtClean="0">
                <a:latin typeface="Helvetica" charset="0"/>
                <a:ea typeface="MS PGothic" charset="0"/>
              </a:rPr>
              <a:t> “</a:t>
            </a:r>
            <a:r>
              <a:rPr lang="en-US" sz="2400" dirty="0" err="1" smtClean="0">
                <a:latin typeface="Helvetica" charset="0"/>
                <a:ea typeface="MS PGothic" charset="0"/>
              </a:rPr>
              <a:t>omkodet</a:t>
            </a:r>
            <a:r>
              <a:rPr lang="en-US" sz="2400" dirty="0" smtClean="0">
                <a:latin typeface="Helvetica" charset="0"/>
                <a:ea typeface="MS PGothic" charset="0"/>
              </a:rPr>
              <a:t>” </a:t>
            </a:r>
            <a:r>
              <a:rPr lang="en-US" sz="2400" dirty="0" err="1" smtClean="0">
                <a:latin typeface="Helvetica" charset="0"/>
                <a:ea typeface="MS PGothic" charset="0"/>
              </a:rPr>
              <a:t>og</a:t>
            </a:r>
            <a:r>
              <a:rPr lang="en-US" sz="2400" dirty="0" smtClean="0">
                <a:latin typeface="Helvetica" charset="0"/>
                <a:ea typeface="MS PGothic" charset="0"/>
              </a:rPr>
              <a:t> </a:t>
            </a:r>
            <a:r>
              <a:rPr lang="en-US" sz="2400" dirty="0" err="1" smtClean="0">
                <a:latin typeface="Helvetica" charset="0"/>
                <a:ea typeface="MS PGothic" charset="0"/>
              </a:rPr>
              <a:t>reagerer</a:t>
            </a:r>
            <a:r>
              <a:rPr lang="en-US" sz="2400" dirty="0" smtClean="0">
                <a:latin typeface="Helvetica" charset="0"/>
                <a:ea typeface="MS PGothic" charset="0"/>
              </a:rPr>
              <a:t> </a:t>
            </a:r>
            <a:r>
              <a:rPr lang="en-US" sz="2400" dirty="0" err="1" smtClean="0">
                <a:latin typeface="Helvetica" charset="0"/>
                <a:ea typeface="MS PGothic" charset="0"/>
              </a:rPr>
              <a:t>hurtigere</a:t>
            </a:r>
            <a:r>
              <a:rPr lang="en-US" sz="2400" dirty="0" smtClean="0">
                <a:latin typeface="Helvetica" charset="0"/>
                <a:ea typeface="MS PGothic" charset="0"/>
              </a:rPr>
              <a:t> </a:t>
            </a:r>
            <a:r>
              <a:rPr lang="en-US" sz="2400" dirty="0" err="1" smtClean="0">
                <a:latin typeface="Helvetica" charset="0"/>
                <a:ea typeface="MS PGothic" charset="0"/>
              </a:rPr>
              <a:t>på</a:t>
            </a:r>
            <a:r>
              <a:rPr lang="en-US" sz="2400" dirty="0" smtClean="0">
                <a:latin typeface="Helvetica" charset="0"/>
                <a:ea typeface="MS PGothic" charset="0"/>
              </a:rPr>
              <a:t> </a:t>
            </a:r>
            <a:r>
              <a:rPr lang="en-US" sz="2400" dirty="0" err="1" smtClean="0">
                <a:latin typeface="Helvetica" charset="0"/>
                <a:ea typeface="MS PGothic" charset="0"/>
              </a:rPr>
              <a:t>impulser</a:t>
            </a:r>
            <a:r>
              <a:rPr lang="en-US" sz="2400" dirty="0" smtClean="0">
                <a:latin typeface="Helvetica" charset="0"/>
                <a:ea typeface="MS PGothic" charset="0"/>
              </a:rPr>
              <a:t> </a:t>
            </a:r>
            <a:r>
              <a:rPr lang="en-US" sz="2400" dirty="0" err="1" smtClean="0">
                <a:latin typeface="Helvetica" charset="0"/>
                <a:ea typeface="MS PGothic" charset="0"/>
              </a:rPr>
              <a:t>udefra</a:t>
            </a:r>
            <a:r>
              <a:rPr lang="en-US" sz="2400" dirty="0" smtClean="0">
                <a:latin typeface="Helvetica" charset="0"/>
                <a:ea typeface="MS PGothic" charset="0"/>
              </a:rPr>
              <a:t>.</a:t>
            </a:r>
            <a:endParaRPr lang="en-US" sz="2400" dirty="0">
              <a:latin typeface="Helvetica" charset="0"/>
              <a:ea typeface="MS PGothic" charset="0"/>
            </a:endParaRPr>
          </a:p>
          <a:p>
            <a:pPr>
              <a:buFont typeface="Arial" charset="0"/>
              <a:buChar char="•"/>
              <a:defRPr/>
            </a:pPr>
            <a:endParaRPr lang="en-US" sz="2400" dirty="0">
              <a:latin typeface="Helvetica" charset="0"/>
              <a:ea typeface="MS PGothic" charset="0"/>
            </a:endParaRPr>
          </a:p>
          <a:p>
            <a:pPr>
              <a:buFont typeface="Arial" charset="0"/>
              <a:buChar char="•"/>
              <a:defRPr/>
            </a:pPr>
            <a:r>
              <a:rPr lang="en-US" sz="2400" dirty="0" err="1">
                <a:latin typeface="Helvetica" charset="0"/>
                <a:ea typeface="MS PGothic" charset="0"/>
              </a:rPr>
              <a:t>Strålebehandling</a:t>
            </a:r>
            <a:r>
              <a:rPr lang="en-US" sz="2400" dirty="0">
                <a:latin typeface="Helvetica" charset="0"/>
                <a:ea typeface="MS PGothic" charset="0"/>
              </a:rPr>
              <a:t> med </a:t>
            </a:r>
            <a:r>
              <a:rPr lang="en-US" sz="2400" dirty="0" err="1">
                <a:latin typeface="Helvetica" charset="0"/>
                <a:ea typeface="MS PGothic" charset="0"/>
              </a:rPr>
              <a:t>øget</a:t>
            </a:r>
            <a:r>
              <a:rPr lang="en-US" sz="2400" dirty="0">
                <a:latin typeface="Helvetica" charset="0"/>
                <a:ea typeface="MS PGothic" charset="0"/>
              </a:rPr>
              <a:t> </a:t>
            </a:r>
            <a:r>
              <a:rPr lang="en-US" sz="2400" dirty="0" err="1">
                <a:latin typeface="Helvetica" charset="0"/>
                <a:ea typeface="MS PGothic" charset="0"/>
              </a:rPr>
              <a:t>risiko</a:t>
            </a:r>
            <a:r>
              <a:rPr lang="en-US" sz="2400" dirty="0">
                <a:latin typeface="Helvetica" charset="0"/>
                <a:ea typeface="MS PGothic" charset="0"/>
              </a:rPr>
              <a:t> for </a:t>
            </a:r>
            <a:r>
              <a:rPr lang="en-US" sz="2400" dirty="0" err="1">
                <a:latin typeface="Helvetica" charset="0"/>
                <a:ea typeface="MS PGothic" charset="0"/>
              </a:rPr>
              <a:t>skader</a:t>
            </a:r>
            <a:r>
              <a:rPr lang="en-US" sz="2400" dirty="0">
                <a:latin typeface="Helvetica" charset="0"/>
                <a:ea typeface="MS PGothic" charset="0"/>
              </a:rPr>
              <a:t> </a:t>
            </a:r>
            <a:r>
              <a:rPr lang="en-US" sz="2400" dirty="0" err="1">
                <a:latin typeface="Helvetica" charset="0"/>
                <a:ea typeface="MS PGothic" charset="0"/>
              </a:rPr>
              <a:t>på</a:t>
            </a:r>
            <a:r>
              <a:rPr lang="en-US" sz="2400" dirty="0">
                <a:latin typeface="Helvetica" charset="0"/>
                <a:ea typeface="MS PGothic" charset="0"/>
              </a:rPr>
              <a:t> </a:t>
            </a:r>
            <a:r>
              <a:rPr lang="en-US" sz="2400" dirty="0" err="1">
                <a:latin typeface="Helvetica" charset="0"/>
                <a:ea typeface="MS PGothic" charset="0"/>
              </a:rPr>
              <a:t>nerver</a:t>
            </a:r>
            <a:r>
              <a:rPr lang="en-US" sz="2400" dirty="0">
                <a:latin typeface="Helvetica" charset="0"/>
                <a:ea typeface="MS PGothic" charset="0"/>
              </a:rPr>
              <a:t> </a:t>
            </a:r>
            <a:r>
              <a:rPr lang="en-US" sz="2400" dirty="0" err="1">
                <a:latin typeface="Helvetica" charset="0"/>
                <a:ea typeface="MS PGothic" charset="0"/>
              </a:rPr>
              <a:t>og</a:t>
            </a:r>
            <a:r>
              <a:rPr lang="en-US" sz="2400" dirty="0">
                <a:latin typeface="Helvetica" charset="0"/>
                <a:ea typeface="MS PGothic" charset="0"/>
              </a:rPr>
              <a:t> </a:t>
            </a:r>
            <a:r>
              <a:rPr lang="en-US" sz="2400" dirty="0" err="1">
                <a:latin typeface="Helvetica" charset="0"/>
                <a:ea typeface="MS PGothic" charset="0"/>
              </a:rPr>
              <a:t>væv</a:t>
            </a:r>
            <a:r>
              <a:rPr lang="en-US" sz="2400" dirty="0">
                <a:latin typeface="Helvetica" charset="0"/>
                <a:ea typeface="MS PGothic" charset="0"/>
              </a:rPr>
              <a:t>, </a:t>
            </a:r>
            <a:r>
              <a:rPr lang="en-US" sz="2400" dirty="0" err="1">
                <a:latin typeface="Helvetica" charset="0"/>
                <a:ea typeface="MS PGothic" charset="0"/>
              </a:rPr>
              <a:t>fx</a:t>
            </a:r>
            <a:r>
              <a:rPr lang="en-US" sz="2400" dirty="0">
                <a:latin typeface="Helvetica" charset="0"/>
                <a:ea typeface="MS PGothic" charset="0"/>
              </a:rPr>
              <a:t> </a:t>
            </a:r>
            <a:r>
              <a:rPr lang="en-US" sz="2400" dirty="0" err="1">
                <a:latin typeface="Helvetica" charset="0"/>
                <a:ea typeface="MS PGothic" charset="0"/>
              </a:rPr>
              <a:t>celler</a:t>
            </a:r>
            <a:r>
              <a:rPr lang="en-US" sz="2400" dirty="0">
                <a:latin typeface="Helvetica" charset="0"/>
                <a:ea typeface="MS PGothic" charset="0"/>
              </a:rPr>
              <a:t> </a:t>
            </a:r>
            <a:r>
              <a:rPr lang="en-US" sz="2400" dirty="0" err="1" smtClean="0">
                <a:latin typeface="Helvetica" charset="0"/>
                <a:ea typeface="MS PGothic" charset="0"/>
              </a:rPr>
              <a:t>i</a:t>
            </a:r>
            <a:r>
              <a:rPr lang="en-US" sz="2400" dirty="0" smtClean="0">
                <a:latin typeface="Helvetica" charset="0"/>
                <a:ea typeface="MS PGothic" charset="0"/>
              </a:rPr>
              <a:t> </a:t>
            </a:r>
            <a:r>
              <a:rPr lang="en-US" sz="2400" dirty="0" err="1">
                <a:latin typeface="Helvetica" charset="0"/>
                <a:ea typeface="MS PGothic" charset="0"/>
              </a:rPr>
              <a:t>tarmvæg</a:t>
            </a:r>
            <a:r>
              <a:rPr lang="en-US" sz="2400" dirty="0">
                <a:latin typeface="Helvetica" charset="0"/>
                <a:ea typeface="MS PGothic" charset="0"/>
              </a:rPr>
              <a:t>, </a:t>
            </a:r>
            <a:r>
              <a:rPr lang="en-US" sz="2400" dirty="0" err="1">
                <a:latin typeface="Helvetica" charset="0"/>
                <a:ea typeface="MS PGothic" charset="0"/>
              </a:rPr>
              <a:t>som</a:t>
            </a:r>
            <a:r>
              <a:rPr lang="en-US" sz="2400" dirty="0">
                <a:latin typeface="Helvetica" charset="0"/>
                <a:ea typeface="MS PGothic" charset="0"/>
              </a:rPr>
              <a:t> </a:t>
            </a:r>
            <a:r>
              <a:rPr lang="en-US" sz="2400" dirty="0" err="1">
                <a:latin typeface="Helvetica" charset="0"/>
                <a:ea typeface="MS PGothic" charset="0"/>
              </a:rPr>
              <a:t>erstattes</a:t>
            </a:r>
            <a:r>
              <a:rPr lang="en-US" sz="2400" dirty="0">
                <a:latin typeface="Helvetica" charset="0"/>
                <a:ea typeface="MS PGothic" charset="0"/>
              </a:rPr>
              <a:t> </a:t>
            </a:r>
            <a:r>
              <a:rPr lang="en-US" sz="2400" dirty="0" err="1">
                <a:latin typeface="Helvetica" charset="0"/>
                <a:ea typeface="MS PGothic" charset="0"/>
              </a:rPr>
              <a:t>af</a:t>
            </a:r>
            <a:r>
              <a:rPr lang="en-US" sz="2400" dirty="0">
                <a:latin typeface="Helvetica" charset="0"/>
                <a:ea typeface="MS PGothic" charset="0"/>
              </a:rPr>
              <a:t> </a:t>
            </a:r>
            <a:r>
              <a:rPr lang="en-US" sz="2400" dirty="0" err="1">
                <a:latin typeface="Helvetica" charset="0"/>
                <a:ea typeface="MS PGothic" charset="0"/>
              </a:rPr>
              <a:t>arvæv</a:t>
            </a:r>
            <a:r>
              <a:rPr lang="en-US" sz="2400" dirty="0">
                <a:latin typeface="Helvetica" charset="0"/>
                <a:ea typeface="MS PGothic" charset="0"/>
              </a:rPr>
              <a:t> (</a:t>
            </a:r>
            <a:r>
              <a:rPr lang="en-US" sz="2400" dirty="0" err="1">
                <a:latin typeface="Helvetica" charset="0"/>
                <a:ea typeface="MS PGothic" charset="0"/>
              </a:rPr>
              <a:t>peristaltik</a:t>
            </a:r>
            <a:r>
              <a:rPr lang="en-US" sz="2400" dirty="0">
                <a:latin typeface="Helvetica" charset="0"/>
                <a:ea typeface="MS PGothic" charset="0"/>
              </a:rPr>
              <a:t>, </a:t>
            </a:r>
            <a:r>
              <a:rPr lang="en-US" sz="2400" dirty="0" err="1">
                <a:latin typeface="Helvetica" charset="0"/>
                <a:ea typeface="MS PGothic" charset="0"/>
              </a:rPr>
              <a:t>slimproduktion</a:t>
            </a:r>
            <a:r>
              <a:rPr lang="en-US" sz="2400" dirty="0">
                <a:latin typeface="Helvetica" charset="0"/>
                <a:ea typeface="MS PGothic" charset="0"/>
              </a:rPr>
              <a:t> </a:t>
            </a:r>
            <a:r>
              <a:rPr lang="en-US" sz="2400" dirty="0" err="1">
                <a:latin typeface="Helvetica" charset="0"/>
                <a:ea typeface="MS PGothic" charset="0"/>
              </a:rPr>
              <a:t>og</a:t>
            </a:r>
            <a:r>
              <a:rPr lang="en-US" sz="2400" dirty="0">
                <a:latin typeface="Helvetica" charset="0"/>
                <a:ea typeface="MS PGothic" charset="0"/>
              </a:rPr>
              <a:t> </a:t>
            </a:r>
            <a:r>
              <a:rPr lang="en-US" sz="2400" dirty="0" err="1">
                <a:latin typeface="Helvetica" charset="0"/>
                <a:ea typeface="MS PGothic" charset="0"/>
              </a:rPr>
              <a:t>optagelse</a:t>
            </a:r>
            <a:r>
              <a:rPr lang="en-US" sz="2400" dirty="0">
                <a:latin typeface="Helvetica" charset="0"/>
                <a:ea typeface="MS PGothic" charset="0"/>
              </a:rPr>
              <a:t> </a:t>
            </a:r>
            <a:r>
              <a:rPr lang="en-US" sz="2400" dirty="0" err="1">
                <a:latin typeface="Helvetica" charset="0"/>
                <a:ea typeface="MS PGothic" charset="0"/>
              </a:rPr>
              <a:t>af</a:t>
            </a:r>
            <a:r>
              <a:rPr lang="en-US" sz="2400" dirty="0">
                <a:latin typeface="Helvetica" charset="0"/>
                <a:ea typeface="MS PGothic" charset="0"/>
              </a:rPr>
              <a:t> </a:t>
            </a:r>
            <a:r>
              <a:rPr lang="en-US" sz="2400" dirty="0" err="1">
                <a:latin typeface="Helvetica" charset="0"/>
                <a:ea typeface="MS PGothic" charset="0"/>
              </a:rPr>
              <a:t>næringsstoffer</a:t>
            </a:r>
            <a:r>
              <a:rPr lang="en-US" sz="2400" dirty="0">
                <a:latin typeface="Helvetica" charset="0"/>
                <a:ea typeface="MS PGothic" charset="0"/>
              </a:rPr>
              <a:t> </a:t>
            </a:r>
            <a:r>
              <a:rPr lang="en-US" sz="2400" dirty="0" err="1">
                <a:latin typeface="Helvetica" charset="0"/>
                <a:ea typeface="MS PGothic" charset="0"/>
              </a:rPr>
              <a:t>nedsat</a:t>
            </a:r>
            <a:r>
              <a:rPr lang="en-US" sz="2400" dirty="0">
                <a:latin typeface="Helvetica" charset="0"/>
                <a:ea typeface="MS PGothic" charset="0"/>
              </a:rPr>
              <a:t>)</a:t>
            </a:r>
          </a:p>
          <a:p>
            <a:pPr>
              <a:buFont typeface="Arial" charset="0"/>
              <a:buChar char="•"/>
              <a:defRPr/>
            </a:pPr>
            <a:endParaRPr lang="en-US" sz="2400" dirty="0">
              <a:latin typeface="Helvetica" charset="0"/>
              <a:ea typeface="MS PGothic" charset="0"/>
            </a:endParaRPr>
          </a:p>
          <a:p>
            <a:pPr>
              <a:buFont typeface="Arial" charset="0"/>
              <a:buChar char="•"/>
              <a:defRPr/>
            </a:pPr>
            <a:r>
              <a:rPr lang="en-US" sz="2400" dirty="0" err="1">
                <a:latin typeface="Helvetica" charset="0"/>
                <a:ea typeface="MS PGothic" charset="0"/>
              </a:rPr>
              <a:t>Medicinsk</a:t>
            </a:r>
            <a:r>
              <a:rPr lang="en-US" sz="2400" dirty="0">
                <a:latin typeface="Helvetica" charset="0"/>
                <a:ea typeface="MS PGothic" charset="0"/>
              </a:rPr>
              <a:t> </a:t>
            </a:r>
            <a:r>
              <a:rPr lang="en-US" sz="2400" dirty="0" err="1">
                <a:latin typeface="Helvetica" charset="0"/>
                <a:ea typeface="MS PGothic" charset="0"/>
              </a:rPr>
              <a:t>behandling</a:t>
            </a:r>
            <a:r>
              <a:rPr lang="en-US" sz="2400" dirty="0">
                <a:latin typeface="Helvetica" charset="0"/>
                <a:ea typeface="MS PGothic" charset="0"/>
              </a:rPr>
              <a:t> med </a:t>
            </a:r>
            <a:r>
              <a:rPr lang="en-US" sz="2400" dirty="0" err="1" smtClean="0">
                <a:latin typeface="Helvetica" charset="0"/>
                <a:ea typeface="MS PGothic" charset="0"/>
              </a:rPr>
              <a:t>hormon</a:t>
            </a:r>
            <a:r>
              <a:rPr lang="en-US" sz="2400" dirty="0" err="1">
                <a:latin typeface="Helvetica" charset="0"/>
                <a:ea typeface="MS PGothic" charset="0"/>
              </a:rPr>
              <a:t>-</a:t>
            </a:r>
            <a:r>
              <a:rPr lang="en-US" sz="2400" dirty="0" err="1" smtClean="0">
                <a:latin typeface="Helvetica" charset="0"/>
                <a:ea typeface="MS PGothic" charset="0"/>
              </a:rPr>
              <a:t>behandling</a:t>
            </a:r>
            <a:r>
              <a:rPr lang="en-US" sz="2400" dirty="0">
                <a:latin typeface="Helvetica" charset="0"/>
                <a:ea typeface="MS PGothic" charset="0"/>
              </a:rPr>
              <a:t>/</a:t>
            </a:r>
            <a:r>
              <a:rPr lang="en-US" sz="2400" dirty="0" err="1">
                <a:latin typeface="Helvetica" charset="0"/>
                <a:ea typeface="MS PGothic" charset="0"/>
              </a:rPr>
              <a:t>antihormonbehandling</a:t>
            </a:r>
            <a:endParaRPr lang="en-US" sz="2400" dirty="0">
              <a:latin typeface="Helvetica" charset="0"/>
              <a:ea typeface="MS PGothic" charset="0"/>
            </a:endParaRPr>
          </a:p>
          <a:p>
            <a:pPr>
              <a:buFont typeface="Arial" charset="0"/>
              <a:buChar char="•"/>
              <a:defRPr/>
            </a:pPr>
            <a:endParaRPr lang="en-US" sz="2400" dirty="0">
              <a:latin typeface="Helvetica" charset="0"/>
              <a:ea typeface="MS PGothic" charset="0"/>
            </a:endParaRPr>
          </a:p>
          <a:p>
            <a:pPr>
              <a:buFont typeface="Arial" charset="0"/>
              <a:buChar char="•"/>
              <a:defRPr/>
            </a:pPr>
            <a:r>
              <a:rPr lang="en-US" sz="2400" dirty="0" err="1">
                <a:latin typeface="Helvetica" charset="0"/>
                <a:ea typeface="MS PGothic" charset="0"/>
              </a:rPr>
              <a:t>Kræftdiagnose</a:t>
            </a:r>
            <a:r>
              <a:rPr lang="en-US" sz="2400" dirty="0">
                <a:latin typeface="Helvetica" charset="0"/>
                <a:ea typeface="MS PGothic" charset="0"/>
              </a:rPr>
              <a:t> </a:t>
            </a:r>
            <a:r>
              <a:rPr lang="en-US" sz="2400" dirty="0" err="1">
                <a:latin typeface="Helvetica" charset="0"/>
                <a:ea typeface="MS PGothic" charset="0"/>
              </a:rPr>
              <a:t>som</a:t>
            </a:r>
            <a:r>
              <a:rPr lang="en-US" sz="2400" dirty="0">
                <a:latin typeface="Helvetica" charset="0"/>
                <a:ea typeface="MS PGothic" charset="0"/>
              </a:rPr>
              <a:t> </a:t>
            </a:r>
            <a:r>
              <a:rPr lang="en-US" sz="2400" dirty="0" err="1">
                <a:latin typeface="Helvetica" charset="0"/>
                <a:ea typeface="MS PGothic" charset="0"/>
              </a:rPr>
              <a:t>følgesvend</a:t>
            </a:r>
            <a:endParaRPr lang="en-US" sz="2400" dirty="0">
              <a:latin typeface="Helvetica" charset="0"/>
              <a:ea typeface="MS PGothic" charset="0"/>
            </a:endParaRPr>
          </a:p>
          <a:p>
            <a:endParaRPr lang="en-US" sz="2400"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2924281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4668"/>
            <a:ext cx="10515600" cy="732659"/>
          </a:xfrm>
        </p:spPr>
        <p:txBody>
          <a:bodyPr>
            <a:normAutofit/>
          </a:bodyPr>
          <a:lstStyle/>
          <a:p>
            <a:r>
              <a:rPr lang="en-US" sz="3200" dirty="0" err="1"/>
              <a:t>Å</a:t>
            </a:r>
            <a:r>
              <a:rPr lang="en-US" sz="3200" dirty="0" err="1" smtClean="0"/>
              <a:t>rsager</a:t>
            </a:r>
            <a:r>
              <a:rPr lang="en-US" sz="3200" dirty="0" smtClean="0"/>
              <a:t> </a:t>
            </a:r>
            <a:r>
              <a:rPr lang="en-US" sz="3200" dirty="0" err="1" smtClean="0"/>
              <a:t>til</a:t>
            </a:r>
            <a:r>
              <a:rPr lang="en-US" sz="3200" dirty="0" smtClean="0"/>
              <a:t> </a:t>
            </a:r>
            <a:r>
              <a:rPr lang="en-US" sz="3200" dirty="0" err="1" smtClean="0"/>
              <a:t>senfølger</a:t>
            </a:r>
            <a:endParaRPr lang="en-US" sz="3200" dirty="0"/>
          </a:p>
        </p:txBody>
      </p:sp>
      <p:sp>
        <p:nvSpPr>
          <p:cNvPr id="3" name="Content Placeholder 2"/>
          <p:cNvSpPr>
            <a:spLocks noGrp="1"/>
          </p:cNvSpPr>
          <p:nvPr>
            <p:ph idx="1"/>
          </p:nvPr>
        </p:nvSpPr>
        <p:spPr>
          <a:xfrm>
            <a:off x="838200" y="1856072"/>
            <a:ext cx="10515600" cy="5001928"/>
          </a:xfrm>
        </p:spPr>
        <p:txBody>
          <a:bodyPr>
            <a:normAutofit fontScale="85000" lnSpcReduction="20000"/>
          </a:bodyPr>
          <a:lstStyle/>
          <a:p>
            <a:pPr marL="0" indent="0">
              <a:buNone/>
            </a:pPr>
            <a:r>
              <a:rPr lang="en-US" sz="2400" dirty="0">
                <a:latin typeface="Helvetica" charset="0"/>
                <a:ea typeface="MS PGothic" charset="0"/>
              </a:rPr>
              <a:t>Der </a:t>
            </a:r>
            <a:r>
              <a:rPr lang="en-US" sz="2400" dirty="0" err="1">
                <a:latin typeface="Helvetica" charset="0"/>
                <a:ea typeface="MS PGothic" charset="0"/>
              </a:rPr>
              <a:t>mangler</a:t>
            </a:r>
            <a:r>
              <a:rPr lang="en-US" sz="2400" dirty="0">
                <a:latin typeface="Helvetica" charset="0"/>
                <a:ea typeface="MS PGothic" charset="0"/>
              </a:rPr>
              <a:t> </a:t>
            </a:r>
            <a:r>
              <a:rPr lang="en-US" sz="2400" dirty="0" err="1" smtClean="0">
                <a:latin typeface="Helvetica" charset="0"/>
                <a:ea typeface="MS PGothic" charset="0"/>
              </a:rPr>
              <a:t>forskning</a:t>
            </a:r>
            <a:r>
              <a:rPr lang="en-US" sz="2400" dirty="0" smtClean="0">
                <a:latin typeface="Helvetica" charset="0"/>
                <a:ea typeface="MS PGothic" charset="0"/>
              </a:rPr>
              <a:t> </a:t>
            </a:r>
            <a:r>
              <a:rPr lang="en-US" sz="2400" dirty="0" err="1" smtClean="0">
                <a:latin typeface="Helvetica" charset="0"/>
                <a:ea typeface="MS PGothic" charset="0"/>
              </a:rPr>
              <a:t>i</a:t>
            </a:r>
            <a:r>
              <a:rPr lang="en-US" sz="2400" dirty="0" smtClean="0">
                <a:latin typeface="Helvetica" charset="0"/>
                <a:ea typeface="MS PGothic" charset="0"/>
              </a:rPr>
              <a:t> </a:t>
            </a:r>
            <a:r>
              <a:rPr lang="en-US" sz="2400" dirty="0">
                <a:latin typeface="Helvetica" charset="0"/>
                <a:ea typeface="MS PGothic" charset="0"/>
              </a:rPr>
              <a:t>de </a:t>
            </a:r>
            <a:r>
              <a:rPr lang="en-US" sz="2400" dirty="0" err="1">
                <a:latin typeface="Helvetica" charset="0"/>
                <a:ea typeface="MS PGothic" charset="0"/>
              </a:rPr>
              <a:t>patofysiologiske</a:t>
            </a:r>
            <a:r>
              <a:rPr lang="en-US" sz="2400" dirty="0">
                <a:latin typeface="Helvetica" charset="0"/>
                <a:ea typeface="MS PGothic" charset="0"/>
              </a:rPr>
              <a:t> </a:t>
            </a:r>
            <a:r>
              <a:rPr lang="en-US" sz="2400" dirty="0" err="1">
                <a:latin typeface="Helvetica" charset="0"/>
                <a:ea typeface="MS PGothic" charset="0"/>
              </a:rPr>
              <a:t>årsager</a:t>
            </a:r>
            <a:r>
              <a:rPr lang="en-US" sz="2400" dirty="0">
                <a:latin typeface="Helvetica" charset="0"/>
                <a:ea typeface="MS PGothic" charset="0"/>
              </a:rPr>
              <a:t> </a:t>
            </a:r>
            <a:r>
              <a:rPr lang="en-US" sz="2400" dirty="0" err="1" smtClean="0">
                <a:latin typeface="Helvetica" charset="0"/>
                <a:ea typeface="MS PGothic" charset="0"/>
              </a:rPr>
              <a:t>til</a:t>
            </a:r>
            <a:r>
              <a:rPr lang="en-US" sz="2400" dirty="0">
                <a:latin typeface="Helvetica" charset="0"/>
                <a:ea typeface="MS PGothic" charset="0"/>
              </a:rPr>
              <a:t> </a:t>
            </a:r>
            <a:r>
              <a:rPr lang="en-US" sz="2400" dirty="0" smtClean="0">
                <a:latin typeface="Helvetica" charset="0"/>
                <a:ea typeface="MS PGothic" charset="0"/>
              </a:rPr>
              <a:t>at </a:t>
            </a:r>
            <a:r>
              <a:rPr lang="en-US" sz="2400" dirty="0" err="1">
                <a:latin typeface="Helvetica" charset="0"/>
                <a:ea typeface="MS PGothic" charset="0"/>
              </a:rPr>
              <a:t>kræftpatienter</a:t>
            </a:r>
            <a:r>
              <a:rPr lang="en-US" sz="2400" dirty="0">
                <a:latin typeface="Helvetica" charset="0"/>
                <a:ea typeface="MS PGothic" charset="0"/>
              </a:rPr>
              <a:t> </a:t>
            </a:r>
            <a:r>
              <a:rPr lang="en-US" sz="2400" dirty="0" err="1" smtClean="0">
                <a:latin typeface="Helvetica" charset="0"/>
                <a:ea typeface="MS PGothic" charset="0"/>
              </a:rPr>
              <a:t>udvikler</a:t>
            </a:r>
            <a:r>
              <a:rPr lang="en-US" sz="2400" dirty="0" smtClean="0">
                <a:latin typeface="Helvetica" charset="0"/>
                <a:ea typeface="MS PGothic" charset="0"/>
              </a:rPr>
              <a:t> </a:t>
            </a:r>
            <a:r>
              <a:rPr lang="en-US" sz="2400" dirty="0" err="1" smtClean="0">
                <a:latin typeface="Helvetica" charset="0"/>
                <a:ea typeface="MS PGothic" charset="0"/>
              </a:rPr>
              <a:t>senfølger</a:t>
            </a:r>
            <a:endParaRPr lang="en-US" sz="2400" dirty="0">
              <a:latin typeface="Helvetica" charset="0"/>
              <a:ea typeface="MS PGothic" charset="0"/>
            </a:endParaRPr>
          </a:p>
          <a:p>
            <a:pPr marL="0" indent="0">
              <a:buNone/>
            </a:pPr>
            <a:r>
              <a:rPr lang="en-US" sz="2000" b="1" u="sng" dirty="0" err="1" smtClean="0">
                <a:latin typeface="Helvetica" charset="0"/>
                <a:ea typeface="MS PGothic" charset="0"/>
              </a:rPr>
              <a:t>Hypoteser</a:t>
            </a:r>
            <a:r>
              <a:rPr lang="en-US" sz="2000" b="1" u="sng" dirty="0" smtClean="0">
                <a:latin typeface="Helvetica" charset="0"/>
                <a:ea typeface="MS PGothic" charset="0"/>
              </a:rPr>
              <a:t> </a:t>
            </a:r>
            <a:r>
              <a:rPr lang="en-US" sz="2000" b="1" u="sng" dirty="0" err="1" smtClean="0">
                <a:latin typeface="Helvetica" charset="0"/>
                <a:ea typeface="MS PGothic" charset="0"/>
              </a:rPr>
              <a:t>og</a:t>
            </a:r>
            <a:r>
              <a:rPr lang="en-US" sz="2000" b="1" u="sng" dirty="0" smtClean="0">
                <a:latin typeface="Helvetica" charset="0"/>
                <a:ea typeface="MS PGothic" charset="0"/>
              </a:rPr>
              <a:t> </a:t>
            </a:r>
            <a:r>
              <a:rPr lang="en-US" sz="2000" b="1" u="sng" dirty="0" err="1" smtClean="0">
                <a:latin typeface="Helvetica" charset="0"/>
                <a:ea typeface="MS PGothic" charset="0"/>
              </a:rPr>
              <a:t>viden</a:t>
            </a:r>
            <a:endParaRPr lang="en-US" sz="2000" b="1" u="sng" dirty="0">
              <a:latin typeface="Helvetica" charset="0"/>
              <a:ea typeface="MS PGothic" charset="0"/>
            </a:endParaRPr>
          </a:p>
          <a:p>
            <a:pPr>
              <a:buFont typeface="Arial" charset="0"/>
              <a:buChar char="•"/>
            </a:pPr>
            <a:r>
              <a:rPr lang="en-US" sz="2000" dirty="0" err="1" smtClean="0">
                <a:latin typeface="Helvetica" charset="0"/>
                <a:ea typeface="MS PGothic" charset="0"/>
              </a:rPr>
              <a:t>Genetik</a:t>
            </a:r>
            <a:r>
              <a:rPr lang="en-US" sz="2000" dirty="0" smtClean="0">
                <a:latin typeface="Helvetica" charset="0"/>
                <a:ea typeface="MS PGothic" charset="0"/>
              </a:rPr>
              <a:t> (</a:t>
            </a:r>
            <a:r>
              <a:rPr lang="en-US" sz="2000" dirty="0" err="1" smtClean="0">
                <a:latin typeface="Helvetica" charset="0"/>
                <a:ea typeface="MS PGothic" charset="0"/>
              </a:rPr>
              <a:t>eksisterende</a:t>
            </a:r>
            <a:r>
              <a:rPr lang="en-US" sz="2000" dirty="0" smtClean="0">
                <a:latin typeface="Helvetica" charset="0"/>
                <a:ea typeface="MS PGothic" charset="0"/>
              </a:rPr>
              <a:t> </a:t>
            </a:r>
            <a:r>
              <a:rPr lang="en-US" sz="2000" dirty="0" err="1" smtClean="0">
                <a:latin typeface="Helvetica" charset="0"/>
                <a:ea typeface="MS PGothic" charset="0"/>
              </a:rPr>
              <a:t>genfejl</a:t>
            </a:r>
            <a:r>
              <a:rPr lang="en-US" sz="2000" dirty="0" smtClean="0">
                <a:latin typeface="Helvetica" charset="0"/>
                <a:ea typeface="MS PGothic" charset="0"/>
              </a:rPr>
              <a:t> </a:t>
            </a:r>
            <a:r>
              <a:rPr lang="en-US" sz="2000" dirty="0" err="1" smtClean="0">
                <a:latin typeface="Helvetica" charset="0"/>
                <a:ea typeface="MS PGothic" charset="0"/>
              </a:rPr>
              <a:t>i</a:t>
            </a:r>
            <a:r>
              <a:rPr lang="en-US" sz="2000" dirty="0" smtClean="0">
                <a:latin typeface="Helvetica" charset="0"/>
                <a:ea typeface="MS PGothic" charset="0"/>
              </a:rPr>
              <a:t> </a:t>
            </a:r>
            <a:r>
              <a:rPr lang="en-US" sz="2000" dirty="0" err="1" smtClean="0">
                <a:latin typeface="Helvetica" charset="0"/>
                <a:ea typeface="MS PGothic" charset="0"/>
              </a:rPr>
              <a:t>stamcellerne</a:t>
            </a:r>
            <a:r>
              <a:rPr lang="en-US" sz="2000" dirty="0" smtClean="0">
                <a:latin typeface="Helvetica" charset="0"/>
                <a:ea typeface="MS PGothic" charset="0"/>
              </a:rPr>
              <a:t> </a:t>
            </a:r>
            <a:r>
              <a:rPr lang="en-US" sz="2000" dirty="0" err="1" smtClean="0">
                <a:latin typeface="Helvetica" charset="0"/>
                <a:ea typeface="MS PGothic" charset="0"/>
              </a:rPr>
              <a:t>kan</a:t>
            </a:r>
            <a:r>
              <a:rPr lang="en-US" sz="2000" dirty="0" smtClean="0">
                <a:latin typeface="Helvetica" charset="0"/>
                <a:ea typeface="MS PGothic" charset="0"/>
              </a:rPr>
              <a:t> </a:t>
            </a:r>
            <a:r>
              <a:rPr lang="en-US" sz="2000" dirty="0" err="1" smtClean="0">
                <a:latin typeface="Helvetica" charset="0"/>
                <a:ea typeface="MS PGothic" charset="0"/>
              </a:rPr>
              <a:t>fx</a:t>
            </a:r>
            <a:r>
              <a:rPr lang="en-US" sz="2000" dirty="0" smtClean="0">
                <a:latin typeface="Helvetica" charset="0"/>
                <a:ea typeface="MS PGothic" charset="0"/>
              </a:rPr>
              <a:t> </a:t>
            </a:r>
            <a:r>
              <a:rPr lang="en-US" sz="2000" dirty="0" err="1" smtClean="0">
                <a:latin typeface="Helvetica" charset="0"/>
                <a:ea typeface="MS PGothic" charset="0"/>
              </a:rPr>
              <a:t>være</a:t>
            </a:r>
            <a:r>
              <a:rPr lang="en-US" sz="2000" dirty="0" smtClean="0">
                <a:latin typeface="Helvetica" charset="0"/>
                <a:ea typeface="MS PGothic" charset="0"/>
              </a:rPr>
              <a:t> </a:t>
            </a:r>
            <a:r>
              <a:rPr lang="en-US" sz="2000" dirty="0" err="1" smtClean="0">
                <a:latin typeface="Helvetica" charset="0"/>
                <a:ea typeface="MS PGothic" charset="0"/>
              </a:rPr>
              <a:t>årsag</a:t>
            </a:r>
            <a:r>
              <a:rPr lang="en-US" sz="2000" dirty="0" smtClean="0">
                <a:latin typeface="Helvetica" charset="0"/>
                <a:ea typeface="MS PGothic" charset="0"/>
              </a:rPr>
              <a:t> </a:t>
            </a:r>
            <a:r>
              <a:rPr lang="en-US" sz="2000" dirty="0" err="1" smtClean="0">
                <a:latin typeface="Helvetica" charset="0"/>
                <a:ea typeface="MS PGothic" charset="0"/>
              </a:rPr>
              <a:t>til</a:t>
            </a:r>
            <a:r>
              <a:rPr lang="en-US" sz="2000" dirty="0" smtClean="0">
                <a:latin typeface="Helvetica" charset="0"/>
                <a:ea typeface="MS PGothic" charset="0"/>
              </a:rPr>
              <a:t> </a:t>
            </a:r>
            <a:r>
              <a:rPr lang="en-US" sz="2000" dirty="0" err="1" smtClean="0">
                <a:latin typeface="Helvetica" charset="0"/>
                <a:ea typeface="MS PGothic" charset="0"/>
              </a:rPr>
              <a:t>terapi-relateret</a:t>
            </a:r>
            <a:r>
              <a:rPr lang="en-US" sz="2000" dirty="0" smtClean="0">
                <a:latin typeface="Helvetica" charset="0"/>
                <a:ea typeface="MS PGothic" charset="0"/>
              </a:rPr>
              <a:t> </a:t>
            </a:r>
            <a:r>
              <a:rPr lang="en-US" sz="2000" dirty="0" err="1" smtClean="0">
                <a:latin typeface="Helvetica" charset="0"/>
                <a:ea typeface="MS PGothic" charset="0"/>
              </a:rPr>
              <a:t>leukæmi</a:t>
            </a:r>
            <a:r>
              <a:rPr lang="en-US" sz="2000" dirty="0" smtClean="0">
                <a:latin typeface="Helvetica" charset="0"/>
                <a:ea typeface="MS PGothic" charset="0"/>
              </a:rPr>
              <a:t>)</a:t>
            </a:r>
            <a:endParaRPr lang="en-US" sz="2000" dirty="0">
              <a:latin typeface="Helvetica" charset="0"/>
              <a:ea typeface="MS PGothic" charset="0"/>
            </a:endParaRPr>
          </a:p>
          <a:p>
            <a:pPr>
              <a:buFont typeface="Arial" charset="0"/>
              <a:buChar char="•"/>
            </a:pPr>
            <a:endParaRPr lang="en-US" sz="2000" dirty="0" smtClean="0">
              <a:latin typeface="Helvetica" charset="0"/>
              <a:ea typeface="MS PGothic" charset="0"/>
            </a:endParaRPr>
          </a:p>
          <a:p>
            <a:pPr>
              <a:buFont typeface="Arial" charset="0"/>
              <a:buChar char="•"/>
            </a:pPr>
            <a:r>
              <a:rPr lang="en-US" sz="2000" dirty="0" err="1" smtClean="0">
                <a:latin typeface="Helvetica" charset="0"/>
                <a:ea typeface="MS PGothic" charset="0"/>
              </a:rPr>
              <a:t>Komorbiditet</a:t>
            </a:r>
            <a:r>
              <a:rPr lang="en-US" sz="2000" dirty="0" smtClean="0">
                <a:latin typeface="Helvetica" charset="0"/>
                <a:ea typeface="MS PGothic" charset="0"/>
              </a:rPr>
              <a:t>, </a:t>
            </a:r>
            <a:r>
              <a:rPr lang="en-US" sz="2000" dirty="0" err="1" smtClean="0">
                <a:latin typeface="Helvetica" charset="0"/>
                <a:ea typeface="MS PGothic" charset="0"/>
              </a:rPr>
              <a:t>som</a:t>
            </a:r>
            <a:r>
              <a:rPr lang="en-US" sz="2000" dirty="0" smtClean="0">
                <a:latin typeface="Helvetica" charset="0"/>
                <a:ea typeface="MS PGothic" charset="0"/>
              </a:rPr>
              <a:t> 40% </a:t>
            </a:r>
            <a:r>
              <a:rPr lang="en-US" sz="2000" dirty="0" err="1" smtClean="0">
                <a:latin typeface="Helvetica" charset="0"/>
                <a:ea typeface="MS PGothic" charset="0"/>
              </a:rPr>
              <a:t>har</a:t>
            </a:r>
            <a:r>
              <a:rPr lang="en-US" sz="2000" dirty="0" smtClean="0">
                <a:latin typeface="Helvetica" charset="0"/>
                <a:ea typeface="MS PGothic" charset="0"/>
              </a:rPr>
              <a:t> </a:t>
            </a:r>
            <a:r>
              <a:rPr lang="en-US" sz="2000" dirty="0" err="1" smtClean="0">
                <a:latin typeface="Helvetica" charset="0"/>
                <a:ea typeface="MS PGothic" charset="0"/>
              </a:rPr>
              <a:t>andre</a:t>
            </a:r>
            <a:r>
              <a:rPr lang="en-US" sz="2000" dirty="0" smtClean="0">
                <a:latin typeface="Helvetica" charset="0"/>
                <a:ea typeface="MS PGothic" charset="0"/>
              </a:rPr>
              <a:t> </a:t>
            </a:r>
            <a:r>
              <a:rPr lang="en-US" sz="2000" dirty="0" err="1" smtClean="0">
                <a:latin typeface="Helvetica" charset="0"/>
                <a:ea typeface="MS PGothic" charset="0"/>
              </a:rPr>
              <a:t>sygdomme</a:t>
            </a:r>
            <a:r>
              <a:rPr lang="en-US" sz="2000" dirty="0" smtClean="0">
                <a:latin typeface="Helvetica" charset="0"/>
                <a:ea typeface="MS PGothic" charset="0"/>
              </a:rPr>
              <a:t> </a:t>
            </a:r>
            <a:r>
              <a:rPr lang="en-US" sz="2000" dirty="0" err="1" smtClean="0">
                <a:latin typeface="Helvetica" charset="0"/>
                <a:ea typeface="MS PGothic" charset="0"/>
              </a:rPr>
              <a:t>som</a:t>
            </a:r>
            <a:r>
              <a:rPr lang="en-US" sz="2000" dirty="0" smtClean="0">
                <a:latin typeface="Helvetica" charset="0"/>
                <a:ea typeface="MS PGothic" charset="0"/>
              </a:rPr>
              <a:t> </a:t>
            </a:r>
            <a:r>
              <a:rPr lang="en-US" sz="2000" dirty="0" err="1" smtClean="0">
                <a:latin typeface="Helvetica" charset="0"/>
                <a:ea typeface="MS PGothic" charset="0"/>
              </a:rPr>
              <a:t>fx</a:t>
            </a:r>
            <a:r>
              <a:rPr lang="en-US" sz="2000" dirty="0" smtClean="0">
                <a:latin typeface="Helvetica" charset="0"/>
                <a:ea typeface="MS PGothic" charset="0"/>
              </a:rPr>
              <a:t> diabetes, </a:t>
            </a:r>
            <a:r>
              <a:rPr lang="en-US" sz="2000" dirty="0" err="1" smtClean="0">
                <a:latin typeface="Helvetica" charset="0"/>
                <a:ea typeface="MS PGothic" charset="0"/>
              </a:rPr>
              <a:t>hjerte-karsygdomme</a:t>
            </a:r>
            <a:endParaRPr lang="en-US" sz="2000" dirty="0">
              <a:latin typeface="Helvetica" charset="0"/>
              <a:ea typeface="MS PGothic" charset="0"/>
            </a:endParaRPr>
          </a:p>
          <a:p>
            <a:pPr>
              <a:buFont typeface="Arial" charset="0"/>
              <a:buChar char="•"/>
            </a:pPr>
            <a:endParaRPr lang="en-US" sz="2000" dirty="0" smtClean="0">
              <a:latin typeface="Helvetica" charset="0"/>
              <a:ea typeface="MS PGothic" charset="0"/>
            </a:endParaRPr>
          </a:p>
          <a:p>
            <a:pPr>
              <a:buFont typeface="Arial" charset="0"/>
              <a:buChar char="•"/>
            </a:pPr>
            <a:r>
              <a:rPr lang="en-US" sz="2000" dirty="0" err="1" smtClean="0">
                <a:latin typeface="Helvetica" charset="0"/>
                <a:ea typeface="MS PGothic" charset="0"/>
              </a:rPr>
              <a:t>Tidligere</a:t>
            </a:r>
            <a:r>
              <a:rPr lang="en-US" sz="2000" dirty="0" smtClean="0">
                <a:latin typeface="Helvetica" charset="0"/>
                <a:ea typeface="MS PGothic" charset="0"/>
              </a:rPr>
              <a:t> </a:t>
            </a:r>
            <a:r>
              <a:rPr lang="en-US" sz="2000" dirty="0" err="1">
                <a:latin typeface="Helvetica" charset="0"/>
                <a:ea typeface="MS PGothic" charset="0"/>
              </a:rPr>
              <a:t>håndtering</a:t>
            </a:r>
            <a:r>
              <a:rPr lang="en-US" sz="2000" dirty="0">
                <a:latin typeface="Helvetica" charset="0"/>
                <a:ea typeface="MS PGothic" charset="0"/>
              </a:rPr>
              <a:t> </a:t>
            </a:r>
            <a:r>
              <a:rPr lang="en-US" sz="2000" dirty="0" err="1">
                <a:latin typeface="Helvetica" charset="0"/>
                <a:ea typeface="MS PGothic" charset="0"/>
              </a:rPr>
              <a:t>af</a:t>
            </a:r>
            <a:r>
              <a:rPr lang="en-US" sz="2000" dirty="0">
                <a:latin typeface="Helvetica" charset="0"/>
                <a:ea typeface="MS PGothic" charset="0"/>
              </a:rPr>
              <a:t> </a:t>
            </a:r>
            <a:r>
              <a:rPr lang="en-US" sz="2000" dirty="0" err="1">
                <a:latin typeface="Helvetica" charset="0"/>
                <a:ea typeface="MS PGothic" charset="0"/>
              </a:rPr>
              <a:t>livet</a:t>
            </a:r>
            <a:endParaRPr lang="en-US" sz="2000" dirty="0">
              <a:latin typeface="Helvetica" charset="0"/>
              <a:ea typeface="MS PGothic" charset="0"/>
            </a:endParaRPr>
          </a:p>
          <a:p>
            <a:pPr>
              <a:buFont typeface="Arial" charset="0"/>
              <a:buChar char="•"/>
            </a:pPr>
            <a:endParaRPr lang="en-US" sz="2000" dirty="0" smtClean="0">
              <a:latin typeface="Helvetica" charset="0"/>
              <a:ea typeface="MS PGothic" charset="0"/>
            </a:endParaRPr>
          </a:p>
          <a:p>
            <a:pPr>
              <a:buFont typeface="Arial" charset="0"/>
              <a:buChar char="•"/>
            </a:pPr>
            <a:r>
              <a:rPr lang="en-US" sz="2000" dirty="0" smtClean="0">
                <a:latin typeface="Helvetica" charset="0"/>
                <a:ea typeface="MS PGothic" charset="0"/>
              </a:rPr>
              <a:t>Alder</a:t>
            </a:r>
            <a:endParaRPr lang="en-US" sz="2000" dirty="0">
              <a:latin typeface="Helvetica" charset="0"/>
              <a:ea typeface="MS PGothic" charset="0"/>
            </a:endParaRPr>
          </a:p>
          <a:p>
            <a:pPr>
              <a:buFont typeface="Arial" charset="0"/>
              <a:buChar char="•"/>
            </a:pPr>
            <a:endParaRPr lang="en-US" sz="2000" dirty="0" smtClean="0">
              <a:latin typeface="Helvetica" charset="0"/>
              <a:ea typeface="MS PGothic" charset="0"/>
            </a:endParaRPr>
          </a:p>
          <a:p>
            <a:pPr>
              <a:buFont typeface="Arial" charset="0"/>
              <a:buChar char="•"/>
            </a:pPr>
            <a:r>
              <a:rPr lang="en-US" sz="2000" dirty="0" err="1" smtClean="0">
                <a:latin typeface="Helvetica" charset="0"/>
                <a:ea typeface="MS PGothic" charset="0"/>
              </a:rPr>
              <a:t>Socioøkonomiske</a:t>
            </a:r>
            <a:r>
              <a:rPr lang="en-US" sz="2000" dirty="0" smtClean="0">
                <a:latin typeface="Helvetica" charset="0"/>
                <a:ea typeface="MS PGothic" charset="0"/>
              </a:rPr>
              <a:t> </a:t>
            </a:r>
            <a:r>
              <a:rPr lang="en-US" sz="2000" dirty="0" err="1">
                <a:latin typeface="Helvetica" charset="0"/>
                <a:ea typeface="MS PGothic" charset="0"/>
              </a:rPr>
              <a:t>forhold</a:t>
            </a:r>
            <a:endParaRPr lang="en-US" sz="2000" dirty="0">
              <a:latin typeface="Helvetica" charset="0"/>
              <a:ea typeface="MS PGothic" charset="0"/>
            </a:endParaRPr>
          </a:p>
          <a:p>
            <a:pPr>
              <a:buFont typeface="Arial" charset="0"/>
              <a:buChar char="•"/>
            </a:pPr>
            <a:endParaRPr lang="en-US" sz="2000" dirty="0" smtClean="0">
              <a:latin typeface="Helvetica" charset="0"/>
              <a:ea typeface="MS PGothic" charset="0"/>
            </a:endParaRPr>
          </a:p>
          <a:p>
            <a:pPr>
              <a:buFont typeface="Arial" charset="0"/>
              <a:buChar char="•"/>
            </a:pPr>
            <a:r>
              <a:rPr lang="en-US" sz="2000" dirty="0" err="1" smtClean="0">
                <a:latin typeface="Helvetica" charset="0"/>
                <a:ea typeface="MS PGothic" charset="0"/>
              </a:rPr>
              <a:t>Uddannelse</a:t>
            </a:r>
            <a:endParaRPr lang="en-US" sz="2000" dirty="0">
              <a:latin typeface="Helvetica" charset="0"/>
              <a:ea typeface="MS PGothic" charset="0"/>
            </a:endParaRPr>
          </a:p>
          <a:p>
            <a:pPr>
              <a:buFont typeface="Arial" charset="0"/>
              <a:buChar char="•"/>
            </a:pPr>
            <a:endParaRPr lang="en-US" sz="2000" dirty="0" smtClean="0">
              <a:latin typeface="Helvetica" charset="0"/>
              <a:ea typeface="MS PGothic" charset="0"/>
            </a:endParaRPr>
          </a:p>
          <a:p>
            <a:pPr>
              <a:buFont typeface="Arial" charset="0"/>
              <a:buChar char="•"/>
            </a:pPr>
            <a:r>
              <a:rPr lang="en-US" sz="2000" dirty="0" err="1" smtClean="0">
                <a:latin typeface="Helvetica" charset="0"/>
                <a:ea typeface="MS PGothic" charset="0"/>
              </a:rPr>
              <a:t>Bor</a:t>
            </a:r>
            <a:r>
              <a:rPr lang="en-US" sz="2000" dirty="0" smtClean="0">
                <a:latin typeface="Helvetica" charset="0"/>
                <a:ea typeface="MS PGothic" charset="0"/>
              </a:rPr>
              <a:t> </a:t>
            </a:r>
            <a:r>
              <a:rPr lang="en-US" sz="2000" dirty="0" err="1">
                <a:latin typeface="Helvetica" charset="0"/>
                <a:ea typeface="MS PGothic" charset="0"/>
              </a:rPr>
              <a:t>alene</a:t>
            </a:r>
            <a:endParaRPr lang="en-US" sz="2000" dirty="0">
              <a:latin typeface="Helvetica" charset="0"/>
              <a:ea typeface="MS PGothic" charset="0"/>
            </a:endParaRPr>
          </a:p>
          <a:p>
            <a:endParaRPr lang="en-US" sz="2400"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3729835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7183"/>
            <a:ext cx="10515600" cy="767065"/>
          </a:xfrm>
        </p:spPr>
        <p:txBody>
          <a:bodyPr>
            <a:normAutofit/>
          </a:bodyPr>
          <a:lstStyle/>
          <a:p>
            <a:r>
              <a:rPr lang="en-US" sz="3200" dirty="0" smtClean="0"/>
              <a:t>De </a:t>
            </a:r>
            <a:r>
              <a:rPr lang="en-US" sz="3200" dirty="0" err="1" smtClean="0"/>
              <a:t>nye</a:t>
            </a:r>
            <a:r>
              <a:rPr lang="en-US" sz="3200" dirty="0" smtClean="0"/>
              <a:t> </a:t>
            </a:r>
            <a:r>
              <a:rPr lang="en-US" sz="3200" dirty="0" err="1" smtClean="0"/>
              <a:t>opfølgningsprogrammer</a:t>
            </a:r>
            <a:endParaRPr lang="en-US" sz="3200" dirty="0"/>
          </a:p>
        </p:txBody>
      </p:sp>
      <p:sp>
        <p:nvSpPr>
          <p:cNvPr id="3" name="Content Placeholder 2"/>
          <p:cNvSpPr>
            <a:spLocks noGrp="1"/>
          </p:cNvSpPr>
          <p:nvPr>
            <p:ph idx="1"/>
          </p:nvPr>
        </p:nvSpPr>
        <p:spPr>
          <a:xfrm>
            <a:off x="838200" y="2024548"/>
            <a:ext cx="10515600" cy="4627539"/>
          </a:xfrm>
        </p:spPr>
        <p:txBody>
          <a:bodyPr>
            <a:normAutofit fontScale="70000" lnSpcReduction="20000"/>
          </a:bodyPr>
          <a:lstStyle/>
          <a:p>
            <a:pPr>
              <a:defRPr/>
            </a:pPr>
            <a:r>
              <a:rPr lang="en-US" sz="3400" dirty="0"/>
              <a:t>a</a:t>
            </a:r>
            <a:r>
              <a:rPr lang="en-US" sz="3400" dirty="0" smtClean="0"/>
              <a:t>t </a:t>
            </a:r>
            <a:r>
              <a:rPr lang="en-US" sz="3400" dirty="0" err="1"/>
              <a:t>alle</a:t>
            </a:r>
            <a:r>
              <a:rPr lang="en-US" sz="3400" dirty="0"/>
              <a:t> </a:t>
            </a:r>
            <a:r>
              <a:rPr lang="en-US" sz="3400" dirty="0" err="1" smtClean="0"/>
              <a:t>kræftpatienter</a:t>
            </a:r>
            <a:r>
              <a:rPr lang="en-US" sz="3400" dirty="0" smtClean="0"/>
              <a:t> </a:t>
            </a:r>
            <a:r>
              <a:rPr lang="en-US" sz="3400" dirty="0" err="1"/>
              <a:t>efter</a:t>
            </a:r>
            <a:r>
              <a:rPr lang="en-US" sz="3400" dirty="0"/>
              <a:t> </a:t>
            </a:r>
            <a:r>
              <a:rPr lang="en-US" sz="3400" dirty="0" err="1"/>
              <a:t>endt</a:t>
            </a:r>
            <a:r>
              <a:rPr lang="en-US" sz="3400" dirty="0"/>
              <a:t> </a:t>
            </a:r>
            <a:r>
              <a:rPr lang="en-US" sz="3400" dirty="0" err="1" smtClean="0"/>
              <a:t>behandling</a:t>
            </a:r>
            <a:r>
              <a:rPr lang="en-US" sz="3400" dirty="0" smtClean="0"/>
              <a:t> </a:t>
            </a:r>
            <a:r>
              <a:rPr lang="en-US" sz="3400" dirty="0" err="1" smtClean="0"/>
              <a:t>får</a:t>
            </a:r>
            <a:r>
              <a:rPr lang="en-US" sz="3400" dirty="0" smtClean="0"/>
              <a:t> </a:t>
            </a:r>
            <a:r>
              <a:rPr lang="en-US" sz="3400" dirty="0" err="1" smtClean="0"/>
              <a:t>lagt</a:t>
            </a:r>
            <a:r>
              <a:rPr lang="en-US" sz="3400" dirty="0" smtClean="0"/>
              <a:t> </a:t>
            </a:r>
            <a:r>
              <a:rPr lang="en-US" sz="3400" dirty="0"/>
              <a:t>en </a:t>
            </a:r>
            <a:r>
              <a:rPr lang="en-US" sz="3400" u="sng" dirty="0" err="1"/>
              <a:t>individuel</a:t>
            </a:r>
            <a:r>
              <a:rPr lang="en-US" sz="3400" u="sng" dirty="0"/>
              <a:t> </a:t>
            </a:r>
            <a:r>
              <a:rPr lang="en-US" sz="3400" u="sng" dirty="0" err="1"/>
              <a:t>opfølgningsplan</a:t>
            </a:r>
            <a:r>
              <a:rPr lang="en-US" sz="3400" u="sng" dirty="0"/>
              <a:t> </a:t>
            </a:r>
            <a:r>
              <a:rPr lang="en-US" sz="3400" dirty="0" err="1"/>
              <a:t>sammen</a:t>
            </a:r>
            <a:r>
              <a:rPr lang="en-US" sz="3400" dirty="0"/>
              <a:t> med </a:t>
            </a:r>
            <a:r>
              <a:rPr lang="en-US" sz="3400" dirty="0" err="1"/>
              <a:t>deres</a:t>
            </a:r>
            <a:r>
              <a:rPr lang="en-US" sz="3400" dirty="0"/>
              <a:t> </a:t>
            </a:r>
            <a:r>
              <a:rPr lang="en-US" sz="3400" dirty="0" err="1"/>
              <a:t>læge</a:t>
            </a:r>
            <a:r>
              <a:rPr lang="en-US" sz="3400" dirty="0"/>
              <a:t> </a:t>
            </a:r>
            <a:r>
              <a:rPr lang="en-US" sz="3400" dirty="0" err="1"/>
              <a:t>fx</a:t>
            </a:r>
            <a:r>
              <a:rPr lang="en-US" sz="3400" dirty="0"/>
              <a:t> </a:t>
            </a:r>
            <a:r>
              <a:rPr lang="en-US" sz="3400" dirty="0" err="1"/>
              <a:t>fastlagte</a:t>
            </a:r>
            <a:r>
              <a:rPr lang="en-US" sz="3400" dirty="0"/>
              <a:t> </a:t>
            </a:r>
            <a:r>
              <a:rPr lang="en-US" sz="3400" dirty="0" err="1"/>
              <a:t>undersøgelser</a:t>
            </a:r>
            <a:r>
              <a:rPr lang="en-US" sz="3400" dirty="0"/>
              <a:t> (</a:t>
            </a:r>
            <a:r>
              <a:rPr lang="en-US" sz="3400" dirty="0" err="1"/>
              <a:t>blodprøver</a:t>
            </a:r>
            <a:r>
              <a:rPr lang="en-US" sz="3400" dirty="0"/>
              <a:t>, </a:t>
            </a:r>
            <a:r>
              <a:rPr lang="en-US" sz="3400" dirty="0" err="1"/>
              <a:t>scanninger</a:t>
            </a:r>
            <a:r>
              <a:rPr lang="en-US" sz="3400" dirty="0"/>
              <a:t> </a:t>
            </a:r>
            <a:r>
              <a:rPr lang="en-US" sz="3400" dirty="0" err="1"/>
              <a:t>og</a:t>
            </a:r>
            <a:r>
              <a:rPr lang="en-US" sz="3400" dirty="0"/>
              <a:t> </a:t>
            </a:r>
            <a:r>
              <a:rPr lang="en-US" sz="3400" dirty="0" err="1"/>
              <a:t>støtte</a:t>
            </a:r>
            <a:r>
              <a:rPr lang="en-US" sz="3400" dirty="0"/>
              <a:t> </a:t>
            </a:r>
            <a:r>
              <a:rPr lang="en-US" sz="3400" dirty="0" err="1"/>
              <a:t>til</a:t>
            </a:r>
            <a:r>
              <a:rPr lang="en-US" sz="3400" dirty="0"/>
              <a:t> </a:t>
            </a:r>
            <a:r>
              <a:rPr lang="en-US" sz="3400" dirty="0" err="1" smtClean="0"/>
              <a:t>egenomsorg</a:t>
            </a:r>
            <a:r>
              <a:rPr lang="en-US" sz="3400" dirty="0" smtClean="0"/>
              <a:t>)</a:t>
            </a:r>
            <a:endParaRPr lang="en-US" sz="3400" dirty="0"/>
          </a:p>
          <a:p>
            <a:pPr>
              <a:defRPr/>
            </a:pPr>
            <a:endParaRPr lang="en-US" sz="3400" dirty="0" smtClean="0"/>
          </a:p>
          <a:p>
            <a:pPr>
              <a:defRPr/>
            </a:pPr>
            <a:r>
              <a:rPr lang="en-US" sz="3400" dirty="0"/>
              <a:t>d</a:t>
            </a:r>
            <a:r>
              <a:rPr lang="en-US" sz="3400" dirty="0" smtClean="0"/>
              <a:t>e </a:t>
            </a:r>
            <a:r>
              <a:rPr lang="en-US" sz="3400" dirty="0" err="1"/>
              <a:t>patienter</a:t>
            </a:r>
            <a:r>
              <a:rPr lang="en-US" sz="3400" dirty="0"/>
              <a:t>, </a:t>
            </a:r>
            <a:r>
              <a:rPr lang="en-US" sz="3400" dirty="0" err="1"/>
              <a:t>som</a:t>
            </a:r>
            <a:r>
              <a:rPr lang="en-US" sz="3400" dirty="0"/>
              <a:t> </a:t>
            </a:r>
            <a:r>
              <a:rPr lang="en-US" sz="3400" dirty="0" err="1"/>
              <a:t>ikke</a:t>
            </a:r>
            <a:r>
              <a:rPr lang="en-US" sz="3400" dirty="0"/>
              <a:t> </a:t>
            </a:r>
            <a:r>
              <a:rPr lang="en-US" sz="3400" dirty="0" err="1"/>
              <a:t>har</a:t>
            </a:r>
            <a:r>
              <a:rPr lang="en-US" sz="3400" dirty="0"/>
              <a:t> </a:t>
            </a:r>
            <a:r>
              <a:rPr lang="en-US" sz="3400" dirty="0" err="1"/>
              <a:t>behov</a:t>
            </a:r>
            <a:r>
              <a:rPr lang="en-US" sz="3400" dirty="0"/>
              <a:t> for </a:t>
            </a:r>
            <a:r>
              <a:rPr lang="en-US" sz="3400" dirty="0" err="1"/>
              <a:t>fastlagte</a:t>
            </a:r>
            <a:r>
              <a:rPr lang="en-US" sz="3400" dirty="0"/>
              <a:t> </a:t>
            </a:r>
            <a:r>
              <a:rPr lang="en-US" sz="3400" dirty="0" err="1"/>
              <a:t>kontroller</a:t>
            </a:r>
            <a:r>
              <a:rPr lang="en-US" sz="3400" dirty="0"/>
              <a:t> </a:t>
            </a:r>
            <a:r>
              <a:rPr lang="en-US" sz="3400" dirty="0" err="1"/>
              <a:t>på</a:t>
            </a:r>
            <a:r>
              <a:rPr lang="en-US" sz="3400" dirty="0"/>
              <a:t> </a:t>
            </a:r>
            <a:r>
              <a:rPr lang="en-US" sz="3400" dirty="0" err="1"/>
              <a:t>sygehuset</a:t>
            </a:r>
            <a:r>
              <a:rPr lang="en-US" sz="3400" dirty="0"/>
              <a:t>, </a:t>
            </a:r>
            <a:r>
              <a:rPr lang="en-US" sz="3400" dirty="0" err="1"/>
              <a:t>vil</a:t>
            </a:r>
            <a:r>
              <a:rPr lang="en-US" sz="3400" dirty="0"/>
              <a:t> </a:t>
            </a:r>
            <a:r>
              <a:rPr lang="en-US" sz="3400" dirty="0" err="1" smtClean="0"/>
              <a:t>i</a:t>
            </a:r>
            <a:r>
              <a:rPr lang="en-US" sz="3400" dirty="0" smtClean="0"/>
              <a:t> </a:t>
            </a:r>
            <a:r>
              <a:rPr lang="en-US" sz="3400" dirty="0" err="1" smtClean="0"/>
              <a:t>opfølgningsperioden</a:t>
            </a:r>
            <a:r>
              <a:rPr lang="en-US" sz="3400" dirty="0" smtClean="0"/>
              <a:t> </a:t>
            </a:r>
            <a:r>
              <a:rPr lang="en-US" sz="3400" dirty="0" err="1"/>
              <a:t>få</a:t>
            </a:r>
            <a:r>
              <a:rPr lang="en-US" sz="3400" dirty="0"/>
              <a:t> </a:t>
            </a:r>
            <a:r>
              <a:rPr lang="en-US" sz="3400" dirty="0" err="1"/>
              <a:t>mulighed</a:t>
            </a:r>
            <a:r>
              <a:rPr lang="en-US" sz="3400" dirty="0"/>
              <a:t> for </a:t>
            </a:r>
            <a:r>
              <a:rPr lang="en-US" sz="3400" dirty="0" err="1"/>
              <a:t>hurtig</a:t>
            </a:r>
            <a:r>
              <a:rPr lang="en-US" sz="3400" dirty="0"/>
              <a:t> </a:t>
            </a:r>
            <a:r>
              <a:rPr lang="en-US" sz="3400" dirty="0" err="1" smtClean="0"/>
              <a:t>adgang</a:t>
            </a:r>
            <a:r>
              <a:rPr lang="en-US" sz="3400" dirty="0" smtClean="0"/>
              <a:t> </a:t>
            </a:r>
            <a:r>
              <a:rPr lang="en-US" sz="3400" dirty="0" err="1"/>
              <a:t>til</a:t>
            </a:r>
            <a:r>
              <a:rPr lang="en-US" sz="3400" dirty="0"/>
              <a:t> </a:t>
            </a:r>
            <a:r>
              <a:rPr lang="en-US" sz="3400" dirty="0" err="1" smtClean="0"/>
              <a:t>sygehuset</a:t>
            </a:r>
            <a:endParaRPr lang="en-US" sz="3400" dirty="0"/>
          </a:p>
          <a:p>
            <a:pPr marL="0" indent="0">
              <a:buNone/>
              <a:defRPr/>
            </a:pPr>
            <a:r>
              <a:rPr lang="en-US" sz="3400" dirty="0" smtClean="0"/>
              <a:t>                       								</a:t>
            </a:r>
            <a:endParaRPr lang="en-US" sz="3400" dirty="0"/>
          </a:p>
          <a:p>
            <a:pPr marL="0" indent="0">
              <a:defRPr/>
            </a:pPr>
            <a:endParaRPr lang="en-US" sz="3400" dirty="0"/>
          </a:p>
          <a:p>
            <a:pPr>
              <a:defRPr/>
            </a:pPr>
            <a:r>
              <a:rPr lang="en-US" sz="3400" dirty="0"/>
              <a:t>“</a:t>
            </a:r>
            <a:r>
              <a:rPr lang="en-US" sz="3400" dirty="0" err="1"/>
              <a:t>ved</a:t>
            </a:r>
            <a:r>
              <a:rPr lang="en-US" sz="3400" dirty="0"/>
              <a:t> den </a:t>
            </a:r>
            <a:r>
              <a:rPr lang="en-US" sz="3400" dirty="0" err="1"/>
              <a:t>individuelle</a:t>
            </a:r>
            <a:r>
              <a:rPr lang="en-US" sz="3400" dirty="0"/>
              <a:t> </a:t>
            </a:r>
            <a:r>
              <a:rPr lang="en-US" sz="3400" dirty="0" err="1"/>
              <a:t>behovsvurdering</a:t>
            </a:r>
            <a:r>
              <a:rPr lang="en-US" sz="3400" dirty="0"/>
              <a:t> </a:t>
            </a:r>
            <a:r>
              <a:rPr lang="en-US" sz="3400" dirty="0" err="1"/>
              <a:t>bør</a:t>
            </a:r>
            <a:r>
              <a:rPr lang="en-US" sz="3400" dirty="0"/>
              <a:t> der </a:t>
            </a:r>
            <a:r>
              <a:rPr lang="en-US" sz="3400" dirty="0" err="1"/>
              <a:t>tages</a:t>
            </a:r>
            <a:r>
              <a:rPr lang="en-US" sz="3400" dirty="0"/>
              <a:t> </a:t>
            </a:r>
            <a:r>
              <a:rPr lang="en-US" sz="3400" dirty="0" err="1"/>
              <a:t>udgangspunkt</a:t>
            </a:r>
            <a:r>
              <a:rPr lang="en-US" sz="3400" dirty="0"/>
              <a:t> </a:t>
            </a:r>
            <a:r>
              <a:rPr lang="en-US" sz="3400" dirty="0" err="1"/>
              <a:t>i</a:t>
            </a:r>
            <a:r>
              <a:rPr lang="en-US" sz="3400" dirty="0"/>
              <a:t> </a:t>
            </a:r>
            <a:r>
              <a:rPr lang="en-US" sz="3400" dirty="0" err="1"/>
              <a:t>kræftsygdommen</a:t>
            </a:r>
            <a:r>
              <a:rPr lang="en-US" sz="3400" dirty="0"/>
              <a:t> </a:t>
            </a:r>
            <a:r>
              <a:rPr lang="en-US" sz="3400" dirty="0" err="1"/>
              <a:t>og</a:t>
            </a:r>
            <a:r>
              <a:rPr lang="en-US" sz="3400" dirty="0"/>
              <a:t> dens </a:t>
            </a:r>
            <a:r>
              <a:rPr lang="en-US" sz="3400" dirty="0" err="1"/>
              <a:t>karakteristika</a:t>
            </a:r>
            <a:r>
              <a:rPr lang="en-US" sz="3400" dirty="0"/>
              <a:t>, </a:t>
            </a:r>
            <a:r>
              <a:rPr lang="en-US" sz="3400" dirty="0" err="1"/>
              <a:t>herunder</a:t>
            </a:r>
            <a:r>
              <a:rPr lang="en-US" sz="3400" dirty="0"/>
              <a:t> </a:t>
            </a:r>
            <a:r>
              <a:rPr lang="en-US" sz="3400" dirty="0" err="1"/>
              <a:t>kendte</a:t>
            </a:r>
            <a:r>
              <a:rPr lang="en-US" sz="3400" dirty="0"/>
              <a:t> </a:t>
            </a:r>
            <a:r>
              <a:rPr lang="en-US" sz="3400" dirty="0" err="1"/>
              <a:t>senfølger</a:t>
            </a:r>
            <a:r>
              <a:rPr lang="en-US" sz="3400" dirty="0"/>
              <a:t> </a:t>
            </a:r>
            <a:r>
              <a:rPr lang="en-US" sz="3400" dirty="0" err="1"/>
              <a:t>til</a:t>
            </a:r>
            <a:r>
              <a:rPr lang="en-US" sz="3400" dirty="0"/>
              <a:t> </a:t>
            </a:r>
            <a:r>
              <a:rPr lang="en-US" sz="3400" dirty="0" err="1"/>
              <a:t>behandlingen</a:t>
            </a:r>
            <a:r>
              <a:rPr lang="en-US" sz="3400" dirty="0"/>
              <a:t>, </a:t>
            </a:r>
            <a:r>
              <a:rPr lang="en-US" sz="3400" dirty="0" err="1"/>
              <a:t>samt</a:t>
            </a:r>
            <a:r>
              <a:rPr lang="en-US" sz="3400" dirty="0"/>
              <a:t> </a:t>
            </a:r>
            <a:r>
              <a:rPr lang="en-US" sz="3400" dirty="0" err="1"/>
              <a:t>anlægges</a:t>
            </a:r>
            <a:r>
              <a:rPr lang="en-US" sz="3400" dirty="0"/>
              <a:t> et </a:t>
            </a:r>
            <a:r>
              <a:rPr lang="en-US" sz="3400" dirty="0" err="1"/>
              <a:t>helhedssyn</a:t>
            </a:r>
            <a:r>
              <a:rPr lang="en-US" sz="3400" dirty="0"/>
              <a:t> </a:t>
            </a:r>
            <a:r>
              <a:rPr lang="en-US" sz="3400" dirty="0" err="1"/>
              <a:t>på</a:t>
            </a:r>
            <a:r>
              <a:rPr lang="en-US" sz="3400" dirty="0"/>
              <a:t> </a:t>
            </a:r>
            <a:r>
              <a:rPr lang="en-US" sz="3400" dirty="0" err="1"/>
              <a:t>patienten</a:t>
            </a:r>
            <a:r>
              <a:rPr lang="en-US" sz="3400" dirty="0"/>
              <a:t>, </a:t>
            </a:r>
            <a:r>
              <a:rPr lang="en-US" sz="3400" dirty="0" err="1"/>
              <a:t>således</a:t>
            </a:r>
            <a:r>
              <a:rPr lang="en-US" sz="3400" dirty="0"/>
              <a:t> at den </a:t>
            </a:r>
            <a:r>
              <a:rPr lang="en-US" sz="3400" dirty="0" err="1"/>
              <a:t>psykosociale</a:t>
            </a:r>
            <a:r>
              <a:rPr lang="en-US" sz="3400" dirty="0"/>
              <a:t> , </a:t>
            </a:r>
            <a:r>
              <a:rPr lang="en-US" sz="3400" dirty="0" err="1"/>
              <a:t>evt</a:t>
            </a:r>
            <a:r>
              <a:rPr lang="en-US" sz="3400" dirty="0"/>
              <a:t> </a:t>
            </a:r>
            <a:r>
              <a:rPr lang="en-US" sz="3400" dirty="0" err="1"/>
              <a:t>komorbiditet</a:t>
            </a:r>
            <a:r>
              <a:rPr lang="en-US" sz="3400" dirty="0"/>
              <a:t> </a:t>
            </a:r>
            <a:r>
              <a:rPr lang="en-US" sz="3400" dirty="0" err="1"/>
              <a:t>m.v</a:t>
            </a:r>
            <a:r>
              <a:rPr lang="en-US" sz="3400" dirty="0"/>
              <a:t>. </a:t>
            </a:r>
            <a:r>
              <a:rPr lang="en-US" sz="3400" dirty="0" err="1"/>
              <a:t>medtænkes</a:t>
            </a:r>
            <a:r>
              <a:rPr lang="en-US" sz="3400" dirty="0"/>
              <a:t>” </a:t>
            </a:r>
            <a:endParaRPr lang="en-US" sz="3400" dirty="0" smtClean="0"/>
          </a:p>
          <a:p>
            <a:pPr>
              <a:defRPr/>
            </a:pPr>
            <a:endParaRPr lang="en-US" sz="3400" dirty="0"/>
          </a:p>
          <a:p>
            <a:pPr>
              <a:defRPr/>
            </a:pPr>
            <a:r>
              <a:rPr lang="en-US" sz="3400" dirty="0" err="1"/>
              <a:t>e</a:t>
            </a:r>
            <a:r>
              <a:rPr lang="en-US" sz="3400" dirty="0" err="1" smtClean="0"/>
              <a:t>genomsorg</a:t>
            </a:r>
            <a:r>
              <a:rPr lang="en-US" sz="3400" dirty="0" smtClean="0"/>
              <a:t> </a:t>
            </a:r>
            <a:r>
              <a:rPr lang="en-US" sz="3400" dirty="0" err="1" smtClean="0"/>
              <a:t>er</a:t>
            </a:r>
            <a:r>
              <a:rPr lang="en-US" sz="3400" dirty="0" smtClean="0"/>
              <a:t> </a:t>
            </a:r>
            <a:r>
              <a:rPr lang="en-US" sz="3400" dirty="0" err="1"/>
              <a:t>i</a:t>
            </a:r>
            <a:r>
              <a:rPr lang="en-US" sz="3400" dirty="0" smtClean="0"/>
              <a:t> </a:t>
            </a:r>
            <a:r>
              <a:rPr lang="en-US" sz="3400" dirty="0" err="1" smtClean="0"/>
              <a:t>fokus</a:t>
            </a:r>
            <a:endParaRPr lang="en-US" sz="3400" dirty="0"/>
          </a:p>
          <a:p>
            <a:endParaRPr lang="en-US"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4051972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3513"/>
            <a:ext cx="10515600" cy="744870"/>
          </a:xfrm>
        </p:spPr>
        <p:txBody>
          <a:bodyPr>
            <a:normAutofit/>
          </a:bodyPr>
          <a:lstStyle/>
          <a:p>
            <a:r>
              <a:rPr lang="en-US" sz="3200" dirty="0" smtClean="0"/>
              <a:t>De </a:t>
            </a:r>
            <a:r>
              <a:rPr lang="en-US" sz="3200" dirty="0" err="1" smtClean="0"/>
              <a:t>nye</a:t>
            </a:r>
            <a:r>
              <a:rPr lang="en-US" sz="3200" dirty="0" smtClean="0"/>
              <a:t> </a:t>
            </a:r>
            <a:r>
              <a:rPr lang="en-US" sz="3200" dirty="0" err="1" smtClean="0"/>
              <a:t>opfølgningsprogrammer</a:t>
            </a:r>
            <a:endParaRPr lang="en-US" sz="3200" dirty="0"/>
          </a:p>
        </p:txBody>
      </p:sp>
      <p:sp>
        <p:nvSpPr>
          <p:cNvPr id="3" name="Content Placeholder 2"/>
          <p:cNvSpPr>
            <a:spLocks noGrp="1"/>
          </p:cNvSpPr>
          <p:nvPr>
            <p:ph idx="1"/>
          </p:nvPr>
        </p:nvSpPr>
        <p:spPr>
          <a:xfrm>
            <a:off x="838200" y="1648484"/>
            <a:ext cx="10515600" cy="5311783"/>
          </a:xfrm>
        </p:spPr>
        <p:txBody>
          <a:bodyPr>
            <a:normAutofit/>
          </a:bodyPr>
          <a:lstStyle/>
          <a:p>
            <a:pPr marL="0" indent="0">
              <a:buNone/>
            </a:pPr>
            <a:r>
              <a:rPr lang="en-US" sz="2400" dirty="0" err="1" smtClean="0"/>
              <a:t>Alle</a:t>
            </a:r>
            <a:r>
              <a:rPr lang="en-US" sz="2400" dirty="0" smtClean="0"/>
              <a:t> </a:t>
            </a:r>
            <a:r>
              <a:rPr lang="en-US" sz="2400" dirty="0" err="1" smtClean="0"/>
              <a:t>kræftpatienter</a:t>
            </a:r>
            <a:r>
              <a:rPr lang="en-US" sz="2400" dirty="0" smtClean="0"/>
              <a:t> </a:t>
            </a:r>
            <a:r>
              <a:rPr lang="en-US" sz="2400" dirty="0" err="1" smtClean="0"/>
              <a:t>skal</a:t>
            </a:r>
            <a:r>
              <a:rPr lang="en-US" sz="2400" dirty="0" smtClean="0"/>
              <a:t> have </a:t>
            </a:r>
            <a:r>
              <a:rPr lang="en-US" sz="2400" dirty="0" err="1" smtClean="0"/>
              <a:t>udført</a:t>
            </a:r>
            <a:r>
              <a:rPr lang="en-US" sz="2400" dirty="0" smtClean="0"/>
              <a:t> en </a:t>
            </a:r>
            <a:r>
              <a:rPr lang="en-US" sz="2400" dirty="0" err="1" smtClean="0"/>
              <a:t>behovsvurdering</a:t>
            </a:r>
            <a:r>
              <a:rPr lang="en-US" sz="2400" dirty="0" smtClean="0"/>
              <a:t> </a:t>
            </a:r>
            <a:r>
              <a:rPr lang="en-US" sz="2400" dirty="0"/>
              <a:t>i</a:t>
            </a:r>
            <a:r>
              <a:rPr lang="en-US" sz="2400" dirty="0" smtClean="0"/>
              <a:t> </a:t>
            </a:r>
            <a:r>
              <a:rPr lang="en-US" sz="2400" dirty="0" err="1" smtClean="0"/>
              <a:t>starten</a:t>
            </a:r>
            <a:r>
              <a:rPr lang="en-US" sz="2400" dirty="0" smtClean="0"/>
              <a:t> </a:t>
            </a:r>
            <a:r>
              <a:rPr lang="en-US" sz="2400" dirty="0" err="1" smtClean="0"/>
              <a:t>af</a:t>
            </a:r>
            <a:r>
              <a:rPr lang="en-US" sz="2400" dirty="0" smtClean="0"/>
              <a:t> </a:t>
            </a:r>
            <a:r>
              <a:rPr lang="en-US" sz="2400" dirty="0" err="1" smtClean="0"/>
              <a:t>behandlingsforløbet</a:t>
            </a:r>
            <a:r>
              <a:rPr lang="en-US" sz="2400" dirty="0" smtClean="0"/>
              <a:t> </a:t>
            </a:r>
            <a:r>
              <a:rPr lang="en-US" sz="2400" dirty="0" err="1" smtClean="0"/>
              <a:t>og</a:t>
            </a:r>
            <a:r>
              <a:rPr lang="en-US" sz="2400" dirty="0" smtClean="0"/>
              <a:t> </a:t>
            </a:r>
            <a:r>
              <a:rPr lang="en-US" sz="2400" dirty="0" err="1" smtClean="0"/>
              <a:t>fornyet</a:t>
            </a:r>
            <a:r>
              <a:rPr lang="en-US" sz="2400" dirty="0" smtClean="0"/>
              <a:t> </a:t>
            </a:r>
            <a:r>
              <a:rPr lang="en-US" sz="2400" dirty="0" err="1" smtClean="0"/>
              <a:t>vurdering</a:t>
            </a:r>
            <a:r>
              <a:rPr lang="en-US" sz="2400" dirty="0" smtClean="0"/>
              <a:t> </a:t>
            </a:r>
            <a:r>
              <a:rPr lang="en-US" sz="2400" dirty="0" err="1" smtClean="0"/>
              <a:t>ved</a:t>
            </a:r>
            <a:r>
              <a:rPr lang="en-US" sz="2400" dirty="0" smtClean="0"/>
              <a:t> </a:t>
            </a:r>
            <a:r>
              <a:rPr lang="en-US" sz="2400" dirty="0" err="1" smtClean="0"/>
              <a:t>afslutning</a:t>
            </a:r>
            <a:r>
              <a:rPr lang="en-US" sz="2400" dirty="0" smtClean="0"/>
              <a:t> </a:t>
            </a:r>
            <a:r>
              <a:rPr lang="en-US" sz="2400" dirty="0" err="1" smtClean="0"/>
              <a:t>og</a:t>
            </a:r>
            <a:r>
              <a:rPr lang="en-US" sz="2400" dirty="0" smtClean="0"/>
              <a:t> </a:t>
            </a:r>
            <a:r>
              <a:rPr lang="en-US" sz="2400" dirty="0" err="1" smtClean="0"/>
              <a:t>ved</a:t>
            </a:r>
            <a:r>
              <a:rPr lang="en-US" sz="2400" dirty="0" smtClean="0"/>
              <a:t> </a:t>
            </a:r>
            <a:r>
              <a:rPr lang="en-US" sz="2400" dirty="0" err="1" smtClean="0"/>
              <a:t>ændringer</a:t>
            </a:r>
            <a:r>
              <a:rPr lang="en-US" sz="2400" dirty="0" smtClean="0"/>
              <a:t> </a:t>
            </a:r>
            <a:r>
              <a:rPr lang="en-US" sz="2400" dirty="0" err="1"/>
              <a:t>i</a:t>
            </a:r>
            <a:r>
              <a:rPr lang="en-US" sz="2400" dirty="0" smtClean="0"/>
              <a:t> </a:t>
            </a:r>
            <a:r>
              <a:rPr lang="en-US" sz="2400" dirty="0" err="1" smtClean="0"/>
              <a:t>tilstanden</a:t>
            </a:r>
            <a:r>
              <a:rPr lang="en-US" sz="2400" dirty="0" smtClean="0"/>
              <a:t>. </a:t>
            </a:r>
            <a:r>
              <a:rPr lang="en-US" sz="2400" dirty="0" err="1" smtClean="0"/>
              <a:t>Ved</a:t>
            </a:r>
            <a:r>
              <a:rPr lang="en-US" sz="2400" dirty="0" smtClean="0"/>
              <a:t> </a:t>
            </a:r>
            <a:r>
              <a:rPr lang="en-US" sz="2400" dirty="0" err="1" smtClean="0"/>
              <a:t>behov</a:t>
            </a:r>
            <a:r>
              <a:rPr lang="en-US" sz="2400" dirty="0" smtClean="0"/>
              <a:t> </a:t>
            </a:r>
            <a:r>
              <a:rPr lang="en-US" sz="2400" dirty="0" err="1" smtClean="0"/>
              <a:t>foretages</a:t>
            </a:r>
            <a:r>
              <a:rPr lang="en-US" sz="2400" dirty="0" smtClean="0"/>
              <a:t> en </a:t>
            </a:r>
            <a:r>
              <a:rPr lang="en-US" sz="2400" dirty="0" err="1" smtClean="0"/>
              <a:t>uddybende</a:t>
            </a:r>
            <a:r>
              <a:rPr lang="en-US" sz="2400" dirty="0" smtClean="0"/>
              <a:t> </a:t>
            </a:r>
            <a:r>
              <a:rPr lang="en-US" sz="2400" dirty="0" err="1" smtClean="0"/>
              <a:t>udredning</a:t>
            </a:r>
            <a:r>
              <a:rPr lang="en-US" sz="2400" dirty="0" smtClean="0"/>
              <a:t> (</a:t>
            </a:r>
            <a:r>
              <a:rPr lang="en-US" sz="2400" dirty="0" err="1" smtClean="0"/>
              <a:t>fx</a:t>
            </a:r>
            <a:r>
              <a:rPr lang="en-US" sz="2400" dirty="0" smtClean="0"/>
              <a:t> </a:t>
            </a:r>
            <a:r>
              <a:rPr lang="en-US" sz="2400" dirty="0" err="1" smtClean="0"/>
              <a:t>senfølger</a:t>
            </a:r>
            <a:r>
              <a:rPr lang="en-US" sz="2400" dirty="0" smtClean="0"/>
              <a:t>)</a:t>
            </a:r>
          </a:p>
          <a:p>
            <a:pPr marL="0" indent="0">
              <a:buNone/>
            </a:pPr>
            <a:r>
              <a:rPr lang="en-US" sz="2400" dirty="0" smtClean="0"/>
              <a:t>(</a:t>
            </a:r>
            <a:r>
              <a:rPr lang="en-US" sz="2400" dirty="0" err="1" smtClean="0"/>
              <a:t>vurderingen</a:t>
            </a:r>
            <a:r>
              <a:rPr lang="en-US" sz="2400" dirty="0" smtClean="0"/>
              <a:t> </a:t>
            </a:r>
            <a:r>
              <a:rPr lang="en-US" sz="2400" dirty="0" err="1" smtClean="0"/>
              <a:t>bør</a:t>
            </a:r>
            <a:r>
              <a:rPr lang="en-US" sz="2400" dirty="0" smtClean="0"/>
              <a:t> </a:t>
            </a:r>
            <a:r>
              <a:rPr lang="en-US" sz="2400" dirty="0" err="1" smtClean="0"/>
              <a:t>omfatte</a:t>
            </a:r>
            <a:r>
              <a:rPr lang="en-US" sz="2400" dirty="0" smtClean="0"/>
              <a:t> </a:t>
            </a:r>
            <a:r>
              <a:rPr lang="en-US" sz="2400" dirty="0" err="1" smtClean="0"/>
              <a:t>fysiske</a:t>
            </a:r>
            <a:r>
              <a:rPr lang="en-US" sz="2400" dirty="0" smtClean="0"/>
              <a:t>, </a:t>
            </a:r>
            <a:r>
              <a:rPr lang="en-US" sz="2400" dirty="0" err="1" smtClean="0"/>
              <a:t>psykiske</a:t>
            </a:r>
            <a:r>
              <a:rPr lang="en-US" sz="2400" dirty="0" smtClean="0"/>
              <a:t>, </a:t>
            </a:r>
            <a:r>
              <a:rPr lang="en-US" sz="2400" dirty="0" err="1" smtClean="0"/>
              <a:t>sociale</a:t>
            </a:r>
            <a:r>
              <a:rPr lang="en-US" sz="2400" dirty="0" smtClean="0"/>
              <a:t> </a:t>
            </a:r>
            <a:r>
              <a:rPr lang="en-US" sz="2400" dirty="0" err="1" smtClean="0"/>
              <a:t>og</a:t>
            </a:r>
            <a:r>
              <a:rPr lang="en-US" sz="2400" dirty="0" smtClean="0"/>
              <a:t> </a:t>
            </a:r>
            <a:r>
              <a:rPr lang="en-US" sz="2400" dirty="0" err="1" smtClean="0"/>
              <a:t>eksistentielle</a:t>
            </a:r>
            <a:r>
              <a:rPr lang="en-US" sz="2400" dirty="0" smtClean="0"/>
              <a:t> </a:t>
            </a:r>
            <a:r>
              <a:rPr lang="en-US" sz="2400" dirty="0" err="1" smtClean="0"/>
              <a:t>behov</a:t>
            </a:r>
            <a:r>
              <a:rPr lang="en-US" sz="2400" dirty="0" smtClean="0"/>
              <a:t>, </a:t>
            </a:r>
            <a:r>
              <a:rPr lang="en-US" sz="2400" dirty="0" err="1" smtClean="0"/>
              <a:t>samt</a:t>
            </a:r>
            <a:r>
              <a:rPr lang="en-US" sz="2400" dirty="0" smtClean="0"/>
              <a:t> </a:t>
            </a:r>
            <a:r>
              <a:rPr lang="en-US" sz="2400" dirty="0" err="1" smtClean="0"/>
              <a:t>forventningsafstemning</a:t>
            </a:r>
            <a:r>
              <a:rPr lang="en-US" sz="2400" dirty="0" smtClean="0"/>
              <a:t> m patient </a:t>
            </a:r>
            <a:r>
              <a:rPr lang="en-US" sz="2400" dirty="0" err="1" smtClean="0"/>
              <a:t>og</a:t>
            </a:r>
            <a:r>
              <a:rPr lang="en-US" sz="2400" dirty="0" smtClean="0"/>
              <a:t> </a:t>
            </a:r>
            <a:r>
              <a:rPr lang="en-US" sz="2400" dirty="0" err="1" smtClean="0"/>
              <a:t>pårørende</a:t>
            </a:r>
            <a:r>
              <a:rPr lang="en-US" sz="2400" dirty="0" smtClean="0"/>
              <a:t>).</a:t>
            </a:r>
          </a:p>
          <a:p>
            <a:pPr marL="0" indent="0">
              <a:buNone/>
            </a:pPr>
            <a:endParaRPr lang="en-US" sz="2400" dirty="0" smtClean="0"/>
          </a:p>
          <a:p>
            <a:pPr marL="0" indent="0">
              <a:buNone/>
            </a:pPr>
            <a:r>
              <a:rPr lang="en-US" sz="2400" dirty="0" smtClean="0"/>
              <a:t>I </a:t>
            </a:r>
            <a:r>
              <a:rPr lang="en-US" sz="2400" dirty="0" err="1" smtClean="0"/>
              <a:t>opfølgningsforløbet</a:t>
            </a:r>
            <a:r>
              <a:rPr lang="en-US" sz="2400" dirty="0" smtClean="0"/>
              <a:t> </a:t>
            </a:r>
            <a:r>
              <a:rPr lang="en-US" sz="2400" dirty="0" err="1" smtClean="0"/>
              <a:t>vil</a:t>
            </a:r>
            <a:r>
              <a:rPr lang="en-US" sz="2400" dirty="0" smtClean="0"/>
              <a:t> </a:t>
            </a:r>
            <a:r>
              <a:rPr lang="en-US" sz="2400" dirty="0" err="1" smtClean="0"/>
              <a:t>ansvaret</a:t>
            </a:r>
            <a:r>
              <a:rPr lang="en-US" sz="2400" dirty="0" smtClean="0"/>
              <a:t> for </a:t>
            </a:r>
            <a:r>
              <a:rPr lang="en-US" sz="2400" dirty="0" err="1" smtClean="0"/>
              <a:t>behandling</a:t>
            </a:r>
            <a:r>
              <a:rPr lang="en-US" sz="2400" dirty="0" smtClean="0"/>
              <a:t> </a:t>
            </a:r>
            <a:r>
              <a:rPr lang="en-US" sz="2400" dirty="0" err="1" smtClean="0"/>
              <a:t>ofte</a:t>
            </a:r>
            <a:r>
              <a:rPr lang="en-US" sz="2400" dirty="0" smtClean="0"/>
              <a:t> </a:t>
            </a:r>
            <a:r>
              <a:rPr lang="en-US" sz="2400" dirty="0" err="1" smtClean="0"/>
              <a:t>være</a:t>
            </a:r>
            <a:r>
              <a:rPr lang="en-US" sz="2400" dirty="0" smtClean="0"/>
              <a:t> </a:t>
            </a:r>
            <a:r>
              <a:rPr lang="en-US" sz="2400" dirty="0" err="1" smtClean="0"/>
              <a:t>mellem</a:t>
            </a:r>
            <a:r>
              <a:rPr lang="en-US" sz="2400" dirty="0" smtClean="0"/>
              <a:t> </a:t>
            </a:r>
            <a:r>
              <a:rPr lang="en-US" sz="2400" dirty="0" err="1" smtClean="0"/>
              <a:t>sygehus</a:t>
            </a:r>
            <a:r>
              <a:rPr lang="en-US" sz="2400" dirty="0" smtClean="0"/>
              <a:t> </a:t>
            </a:r>
            <a:r>
              <a:rPr lang="en-US" sz="2400" dirty="0" err="1" smtClean="0"/>
              <a:t>og</a:t>
            </a:r>
            <a:r>
              <a:rPr lang="en-US" sz="2400" dirty="0" smtClean="0"/>
              <a:t> </a:t>
            </a:r>
            <a:r>
              <a:rPr lang="en-US" sz="2400" dirty="0" err="1" smtClean="0"/>
              <a:t>praktiserende</a:t>
            </a:r>
            <a:r>
              <a:rPr lang="en-US" sz="2400" dirty="0" smtClean="0"/>
              <a:t> </a:t>
            </a:r>
            <a:r>
              <a:rPr lang="en-US" sz="2400" dirty="0" err="1" smtClean="0"/>
              <a:t>læge</a:t>
            </a:r>
            <a:r>
              <a:rPr lang="en-US" sz="2400" dirty="0" smtClean="0"/>
              <a:t>, </a:t>
            </a:r>
            <a:r>
              <a:rPr lang="en-US" sz="2400" dirty="0" err="1" smtClean="0"/>
              <a:t>således</a:t>
            </a:r>
            <a:r>
              <a:rPr lang="en-US" sz="2400" dirty="0" smtClean="0"/>
              <a:t> at </a:t>
            </a:r>
            <a:r>
              <a:rPr lang="en-US" sz="2400" dirty="0" err="1" smtClean="0"/>
              <a:t>ansvaret</a:t>
            </a:r>
            <a:r>
              <a:rPr lang="en-US" sz="2400" dirty="0" smtClean="0"/>
              <a:t> for </a:t>
            </a:r>
            <a:r>
              <a:rPr lang="en-US" sz="2400" dirty="0" err="1" smtClean="0"/>
              <a:t>patientens</a:t>
            </a:r>
            <a:r>
              <a:rPr lang="en-US" sz="2400" dirty="0" smtClean="0"/>
              <a:t> </a:t>
            </a:r>
            <a:r>
              <a:rPr lang="en-US" sz="2400" dirty="0" err="1" smtClean="0"/>
              <a:t>andre</a:t>
            </a:r>
            <a:r>
              <a:rPr lang="en-US" sz="2400" dirty="0" smtClean="0"/>
              <a:t> </a:t>
            </a:r>
            <a:r>
              <a:rPr lang="en-US" sz="2400" dirty="0" err="1" smtClean="0"/>
              <a:t>sygdomme</a:t>
            </a:r>
            <a:r>
              <a:rPr lang="en-US" sz="2400" dirty="0" smtClean="0"/>
              <a:t> </a:t>
            </a:r>
            <a:r>
              <a:rPr lang="en-US" sz="2400" dirty="0" err="1" smtClean="0"/>
              <a:t>ofte</a:t>
            </a:r>
            <a:r>
              <a:rPr lang="en-US" sz="2400" dirty="0" smtClean="0"/>
              <a:t> </a:t>
            </a:r>
            <a:r>
              <a:rPr lang="en-US" sz="2400" dirty="0" err="1" smtClean="0"/>
              <a:t>vil</a:t>
            </a:r>
            <a:r>
              <a:rPr lang="en-US" sz="2400" dirty="0" smtClean="0"/>
              <a:t> </a:t>
            </a:r>
            <a:r>
              <a:rPr lang="en-US" sz="2400" dirty="0" err="1" smtClean="0"/>
              <a:t>ligge</a:t>
            </a:r>
            <a:r>
              <a:rPr lang="en-US" sz="2400" dirty="0" smtClean="0"/>
              <a:t> hos </a:t>
            </a:r>
            <a:r>
              <a:rPr lang="en-US" sz="2400" dirty="0" err="1" smtClean="0"/>
              <a:t>praktiserende</a:t>
            </a:r>
            <a:r>
              <a:rPr lang="en-US" sz="2400" dirty="0" smtClean="0"/>
              <a:t> </a:t>
            </a:r>
            <a:r>
              <a:rPr lang="en-US" sz="2400" dirty="0" err="1" smtClean="0"/>
              <a:t>læge</a:t>
            </a:r>
            <a:r>
              <a:rPr lang="en-US" sz="2400" dirty="0" smtClean="0"/>
              <a:t>, </a:t>
            </a:r>
            <a:r>
              <a:rPr lang="en-US" sz="2400" dirty="0" err="1" smtClean="0"/>
              <a:t>mens</a:t>
            </a:r>
            <a:r>
              <a:rPr lang="en-US" sz="2400" dirty="0" smtClean="0"/>
              <a:t> </a:t>
            </a:r>
            <a:r>
              <a:rPr lang="en-US" sz="2400" dirty="0" err="1" smtClean="0"/>
              <a:t>ansvaret</a:t>
            </a:r>
            <a:r>
              <a:rPr lang="en-US" sz="2400" dirty="0" smtClean="0"/>
              <a:t> for </a:t>
            </a:r>
            <a:r>
              <a:rPr lang="en-US" sz="2400" dirty="0" err="1" smtClean="0"/>
              <a:t>behandling</a:t>
            </a:r>
            <a:r>
              <a:rPr lang="en-US" sz="2400" dirty="0" smtClean="0"/>
              <a:t> </a:t>
            </a:r>
            <a:r>
              <a:rPr lang="en-US" sz="2400" dirty="0" err="1" smtClean="0"/>
              <a:t>af</a:t>
            </a:r>
            <a:r>
              <a:rPr lang="en-US" sz="2400" dirty="0" smtClean="0"/>
              <a:t> </a:t>
            </a:r>
            <a:r>
              <a:rPr lang="en-US" sz="2400" dirty="0" err="1" smtClean="0"/>
              <a:t>senfølger</a:t>
            </a:r>
            <a:r>
              <a:rPr lang="en-US" sz="2400" dirty="0" smtClean="0"/>
              <a:t> </a:t>
            </a:r>
            <a:r>
              <a:rPr lang="en-US" sz="2400" dirty="0" err="1" smtClean="0"/>
              <a:t>kan</a:t>
            </a:r>
            <a:r>
              <a:rPr lang="en-US" sz="2400" dirty="0" smtClean="0"/>
              <a:t> </a:t>
            </a:r>
            <a:r>
              <a:rPr lang="en-US" sz="2400" dirty="0" err="1" smtClean="0"/>
              <a:t>være</a:t>
            </a:r>
            <a:r>
              <a:rPr lang="en-US" sz="2400" dirty="0" smtClean="0"/>
              <a:t> </a:t>
            </a:r>
            <a:r>
              <a:rPr lang="en-US" sz="2400" dirty="0" err="1" smtClean="0"/>
              <a:t>delt</a:t>
            </a:r>
            <a:r>
              <a:rPr lang="en-US" sz="2400" dirty="0" smtClean="0"/>
              <a:t>, men </a:t>
            </a:r>
            <a:r>
              <a:rPr lang="en-US" sz="2400" dirty="0" err="1" smtClean="0"/>
              <a:t>ofte</a:t>
            </a:r>
            <a:r>
              <a:rPr lang="en-US" sz="2400" dirty="0" smtClean="0"/>
              <a:t> </a:t>
            </a:r>
            <a:r>
              <a:rPr lang="en-US" sz="2400" dirty="0" err="1" smtClean="0"/>
              <a:t>ligge</a:t>
            </a:r>
            <a:r>
              <a:rPr lang="en-US" sz="2400" dirty="0" smtClean="0"/>
              <a:t> </a:t>
            </a:r>
            <a:r>
              <a:rPr lang="en-US" sz="2400" dirty="0" err="1" smtClean="0"/>
              <a:t>i</a:t>
            </a:r>
            <a:r>
              <a:rPr lang="en-US" sz="2400" dirty="0" smtClean="0"/>
              <a:t> </a:t>
            </a:r>
            <a:r>
              <a:rPr lang="en-US" sz="2400" dirty="0" err="1" smtClean="0"/>
              <a:t>sygehuset</a:t>
            </a:r>
            <a:r>
              <a:rPr lang="en-US" sz="2400" dirty="0" smtClean="0"/>
              <a:t>.</a:t>
            </a:r>
          </a:p>
          <a:p>
            <a:pPr marL="0" indent="0">
              <a:buNone/>
            </a:pPr>
            <a:r>
              <a:rPr lang="en-US" sz="1600" i="1" dirty="0" err="1" smtClean="0"/>
              <a:t>Kilde</a:t>
            </a:r>
            <a:r>
              <a:rPr lang="en-US" sz="1600" i="1" dirty="0" smtClean="0"/>
              <a:t>: </a:t>
            </a:r>
            <a:r>
              <a:rPr lang="en-US" sz="1600" i="1" dirty="0" err="1" smtClean="0"/>
              <a:t>Opfølgningsprogram</a:t>
            </a:r>
            <a:r>
              <a:rPr lang="en-US" sz="1600" i="1" dirty="0" smtClean="0"/>
              <a:t>. </a:t>
            </a:r>
            <a:r>
              <a:rPr lang="en-US" sz="1600" i="1" dirty="0" smtClean="0">
                <a:hlinkClick r:id="rId2"/>
              </a:rPr>
              <a:t>www.sundhedsstyrelsen.dk</a:t>
            </a:r>
            <a:r>
              <a:rPr lang="en-US" sz="1600" i="1" dirty="0" smtClean="0"/>
              <a:t> 2015</a:t>
            </a:r>
            <a:endParaRPr lang="en-US" sz="1600" i="1" dirty="0"/>
          </a:p>
        </p:txBody>
      </p:sp>
      <p:pic>
        <p:nvPicPr>
          <p:cNvPr id="4" name="Pladsholder til indhold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2087334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8959"/>
            <a:ext cx="10515600" cy="772548"/>
          </a:xfrm>
        </p:spPr>
        <p:txBody>
          <a:bodyPr>
            <a:normAutofit/>
          </a:bodyPr>
          <a:lstStyle/>
          <a:p>
            <a:r>
              <a:rPr lang="en-US" sz="2800" dirty="0" err="1" smtClean="0"/>
              <a:t>Jeres</a:t>
            </a:r>
            <a:r>
              <a:rPr lang="en-US" sz="2800" dirty="0" smtClean="0"/>
              <a:t> </a:t>
            </a:r>
            <a:r>
              <a:rPr lang="en-US" sz="2800" dirty="0" err="1" smtClean="0"/>
              <a:t>opfløgningsprogram</a:t>
            </a:r>
            <a:endParaRPr lang="en-US" sz="2800" dirty="0"/>
          </a:p>
        </p:txBody>
      </p:sp>
      <p:sp>
        <p:nvSpPr>
          <p:cNvPr id="3" name="Content Placeholder 2"/>
          <p:cNvSpPr>
            <a:spLocks noGrp="1"/>
          </p:cNvSpPr>
          <p:nvPr>
            <p:ph idx="1"/>
          </p:nvPr>
        </p:nvSpPr>
        <p:spPr>
          <a:xfrm>
            <a:off x="838200" y="1623660"/>
            <a:ext cx="10515600" cy="5234340"/>
          </a:xfrm>
        </p:spPr>
        <p:txBody>
          <a:bodyPr>
            <a:normAutofit lnSpcReduction="10000"/>
          </a:bodyPr>
          <a:lstStyle/>
          <a:p>
            <a:pPr marL="0" indent="0">
              <a:buNone/>
              <a:defRPr/>
            </a:pPr>
            <a:r>
              <a:rPr lang="en-US" sz="2200" dirty="0" smtClean="0"/>
              <a:t>“</a:t>
            </a:r>
            <a:r>
              <a:rPr lang="en-US" sz="2200" dirty="0" err="1" smtClean="0"/>
              <a:t>Opfølgningsprogram</a:t>
            </a:r>
            <a:r>
              <a:rPr lang="en-US" sz="2200" dirty="0" smtClean="0"/>
              <a:t> for </a:t>
            </a:r>
            <a:r>
              <a:rPr lang="en-US" sz="2200" dirty="0" err="1" smtClean="0"/>
              <a:t>myelomatose</a:t>
            </a:r>
            <a:r>
              <a:rPr lang="en-US" sz="2200" dirty="0" smtClean="0"/>
              <a:t>” </a:t>
            </a:r>
            <a:r>
              <a:rPr lang="en-US" sz="2200" dirty="0" err="1" smtClean="0"/>
              <a:t>er</a:t>
            </a:r>
            <a:r>
              <a:rPr lang="en-US" sz="2200" dirty="0" smtClean="0"/>
              <a:t> </a:t>
            </a:r>
            <a:r>
              <a:rPr lang="en-US" sz="2200" dirty="0" err="1" smtClean="0"/>
              <a:t>titlen</a:t>
            </a:r>
            <a:r>
              <a:rPr lang="en-US" sz="2200" dirty="0" smtClean="0"/>
              <a:t> </a:t>
            </a:r>
            <a:r>
              <a:rPr lang="en-US" sz="2200" dirty="0" err="1" smtClean="0"/>
              <a:t>på</a:t>
            </a:r>
            <a:r>
              <a:rPr lang="en-US" sz="2200" dirty="0" smtClean="0"/>
              <a:t> </a:t>
            </a:r>
            <a:r>
              <a:rPr lang="en-US" sz="2200" dirty="0" err="1" smtClean="0"/>
              <a:t>programmet</a:t>
            </a:r>
            <a:endParaRPr lang="en-US" sz="2200" dirty="0" smtClean="0"/>
          </a:p>
          <a:p>
            <a:pPr marL="0" indent="0">
              <a:buNone/>
              <a:defRPr/>
            </a:pPr>
            <a:r>
              <a:rPr lang="en-US" sz="2200" dirty="0" smtClean="0"/>
              <a:t> Google: </a:t>
            </a:r>
            <a:r>
              <a:rPr lang="en-US" sz="2200" dirty="0" err="1" smtClean="0"/>
              <a:t>sundhedsstyrelsen</a:t>
            </a:r>
            <a:r>
              <a:rPr lang="en-US" sz="2200" dirty="0" smtClean="0"/>
              <a:t> </a:t>
            </a:r>
            <a:r>
              <a:rPr lang="en-US" sz="2200" dirty="0" err="1" smtClean="0"/>
              <a:t>og</a:t>
            </a:r>
            <a:r>
              <a:rPr lang="en-US" sz="2200" dirty="0" smtClean="0"/>
              <a:t> </a:t>
            </a:r>
            <a:r>
              <a:rPr lang="en-US" sz="2200" dirty="0" err="1" smtClean="0"/>
              <a:t>opfølgningsprogram</a:t>
            </a:r>
            <a:r>
              <a:rPr lang="en-US" sz="2200" dirty="0" smtClean="0"/>
              <a:t> for </a:t>
            </a:r>
            <a:r>
              <a:rPr lang="en-US" sz="2200" dirty="0" err="1" smtClean="0"/>
              <a:t>myelomatose</a:t>
            </a:r>
            <a:r>
              <a:rPr lang="en-US" sz="2200" dirty="0" smtClean="0"/>
              <a:t> </a:t>
            </a:r>
            <a:r>
              <a:rPr lang="en-US" sz="2200" dirty="0" err="1" smtClean="0"/>
              <a:t>feb</a:t>
            </a:r>
            <a:r>
              <a:rPr lang="en-US" sz="2200" dirty="0" smtClean="0"/>
              <a:t> 2015</a:t>
            </a:r>
          </a:p>
          <a:p>
            <a:pPr marL="0" indent="0">
              <a:buNone/>
              <a:defRPr/>
            </a:pPr>
            <a:endParaRPr lang="en-US" sz="2200" dirty="0"/>
          </a:p>
          <a:p>
            <a:pPr marL="0" indent="0">
              <a:buNone/>
              <a:defRPr/>
            </a:pPr>
            <a:r>
              <a:rPr lang="en-US" sz="2200" dirty="0" err="1" smtClean="0"/>
              <a:t>Behandlingsfase</a:t>
            </a:r>
            <a:r>
              <a:rPr lang="en-US" sz="2200" dirty="0" smtClean="0"/>
              <a:t> </a:t>
            </a:r>
            <a:r>
              <a:rPr lang="en-US" sz="2200" dirty="0" err="1" smtClean="0"/>
              <a:t>og</a:t>
            </a:r>
            <a:r>
              <a:rPr lang="en-US" sz="2200" dirty="0" smtClean="0"/>
              <a:t> </a:t>
            </a:r>
            <a:r>
              <a:rPr lang="en-US" sz="2200" dirty="0" err="1" smtClean="0"/>
              <a:t>opfølgningsfase</a:t>
            </a:r>
            <a:r>
              <a:rPr lang="en-US" sz="2200" dirty="0" smtClean="0"/>
              <a:t> “smelter </a:t>
            </a:r>
            <a:r>
              <a:rPr lang="en-US" sz="2200" dirty="0" err="1" smtClean="0"/>
              <a:t>sammen</a:t>
            </a:r>
            <a:r>
              <a:rPr lang="en-US" sz="2200" dirty="0" smtClean="0"/>
              <a:t>”, </a:t>
            </a:r>
            <a:r>
              <a:rPr lang="en-US" sz="2200" dirty="0" err="1" smtClean="0"/>
              <a:t>hvor</a:t>
            </a:r>
            <a:r>
              <a:rPr lang="en-US" sz="2200" dirty="0" smtClean="0"/>
              <a:t> </a:t>
            </a:r>
            <a:r>
              <a:rPr lang="en-US" sz="2200" dirty="0" err="1" smtClean="0"/>
              <a:t>sygdomsbehandling</a:t>
            </a:r>
            <a:r>
              <a:rPr lang="en-US" sz="2200" dirty="0" smtClean="0"/>
              <a:t> </a:t>
            </a:r>
            <a:r>
              <a:rPr lang="en-US" sz="2200" dirty="0" err="1" smtClean="0"/>
              <a:t>og</a:t>
            </a:r>
            <a:r>
              <a:rPr lang="en-US" sz="2200" dirty="0" smtClean="0"/>
              <a:t> </a:t>
            </a:r>
            <a:r>
              <a:rPr lang="en-US" sz="2200" dirty="0" err="1" smtClean="0"/>
              <a:t>genoptræning</a:t>
            </a:r>
            <a:r>
              <a:rPr lang="en-US" sz="2200" dirty="0" smtClean="0"/>
              <a:t>, </a:t>
            </a:r>
            <a:r>
              <a:rPr lang="en-US" sz="2200" dirty="0" err="1" smtClean="0"/>
              <a:t>rehabilitering</a:t>
            </a:r>
            <a:r>
              <a:rPr lang="en-US" sz="2200" dirty="0" smtClean="0"/>
              <a:t> mv </a:t>
            </a:r>
            <a:r>
              <a:rPr lang="en-US" sz="2200" dirty="0" err="1" smtClean="0"/>
              <a:t>foregår</a:t>
            </a:r>
            <a:r>
              <a:rPr lang="en-US" sz="2200" dirty="0" smtClean="0"/>
              <a:t> </a:t>
            </a:r>
            <a:r>
              <a:rPr lang="en-US" sz="2200" dirty="0" err="1" smtClean="0"/>
              <a:t>parrallelt</a:t>
            </a:r>
            <a:r>
              <a:rPr lang="en-US" sz="2200" dirty="0" smtClean="0"/>
              <a:t> hos den </a:t>
            </a:r>
            <a:r>
              <a:rPr lang="en-US" sz="2200" dirty="0" err="1" smtClean="0"/>
              <a:t>enkelte</a:t>
            </a:r>
            <a:r>
              <a:rPr lang="en-US" sz="2200" dirty="0" smtClean="0"/>
              <a:t> patient</a:t>
            </a:r>
          </a:p>
          <a:p>
            <a:pPr marL="0" indent="0">
              <a:buNone/>
              <a:defRPr/>
            </a:pPr>
            <a:endParaRPr lang="en-US" sz="2200" dirty="0" smtClean="0"/>
          </a:p>
          <a:p>
            <a:pPr marL="0" indent="0">
              <a:buNone/>
              <a:defRPr/>
            </a:pPr>
            <a:r>
              <a:rPr lang="en-US" sz="2200" dirty="0" err="1" smtClean="0"/>
              <a:t>Overordnede</a:t>
            </a:r>
            <a:r>
              <a:rPr lang="en-US" sz="2200" dirty="0" smtClean="0"/>
              <a:t> </a:t>
            </a:r>
            <a:r>
              <a:rPr lang="en-US" sz="2200" dirty="0" err="1" smtClean="0"/>
              <a:t>mål</a:t>
            </a:r>
            <a:endParaRPr lang="en-US" sz="2200" dirty="0" smtClean="0"/>
          </a:p>
          <a:p>
            <a:pPr>
              <a:defRPr/>
            </a:pPr>
            <a:r>
              <a:rPr lang="en-US" sz="2200" dirty="0" err="1"/>
              <a:t>f</a:t>
            </a:r>
            <a:r>
              <a:rPr lang="en-US" sz="2200" dirty="0" err="1" smtClean="0"/>
              <a:t>orbedring</a:t>
            </a:r>
            <a:r>
              <a:rPr lang="en-US" sz="2200" dirty="0" smtClean="0"/>
              <a:t> </a:t>
            </a:r>
            <a:r>
              <a:rPr lang="en-US" sz="2200" dirty="0" err="1" smtClean="0"/>
              <a:t>af</a:t>
            </a:r>
            <a:r>
              <a:rPr lang="en-US" sz="2200" dirty="0" smtClean="0"/>
              <a:t> </a:t>
            </a:r>
            <a:r>
              <a:rPr lang="en-US" sz="2200" dirty="0" err="1" smtClean="0"/>
              <a:t>overlevelse</a:t>
            </a:r>
            <a:endParaRPr lang="en-US" sz="2200" dirty="0" smtClean="0"/>
          </a:p>
          <a:p>
            <a:pPr>
              <a:defRPr/>
            </a:pPr>
            <a:r>
              <a:rPr lang="en-US" sz="2200" dirty="0" err="1"/>
              <a:t>r</a:t>
            </a:r>
            <a:r>
              <a:rPr lang="en-US" sz="2200" dirty="0" err="1" smtClean="0"/>
              <a:t>ehabilitering</a:t>
            </a:r>
            <a:r>
              <a:rPr lang="en-US" sz="2200" dirty="0" smtClean="0"/>
              <a:t> </a:t>
            </a:r>
            <a:r>
              <a:rPr lang="en-US" sz="2200" dirty="0" err="1" smtClean="0"/>
              <a:t>og</a:t>
            </a:r>
            <a:r>
              <a:rPr lang="en-US" sz="2200" dirty="0" smtClean="0"/>
              <a:t> palliation</a:t>
            </a:r>
          </a:p>
          <a:p>
            <a:pPr>
              <a:defRPr/>
            </a:pPr>
            <a:r>
              <a:rPr lang="en-US" sz="2200" dirty="0" err="1"/>
              <a:t>o</a:t>
            </a:r>
            <a:r>
              <a:rPr lang="en-US" sz="2200" dirty="0" err="1" smtClean="0"/>
              <a:t>pretholdelse</a:t>
            </a:r>
            <a:r>
              <a:rPr lang="en-US" sz="2200" dirty="0" smtClean="0"/>
              <a:t> </a:t>
            </a:r>
            <a:r>
              <a:rPr lang="en-US" sz="2200" dirty="0" err="1" smtClean="0"/>
              <a:t>af</a:t>
            </a:r>
            <a:r>
              <a:rPr lang="en-US" sz="2200" dirty="0" smtClean="0"/>
              <a:t> </a:t>
            </a:r>
            <a:r>
              <a:rPr lang="en-US" sz="2200" dirty="0" err="1" smtClean="0"/>
              <a:t>livskvalitet</a:t>
            </a:r>
            <a:endParaRPr lang="en-US" sz="2200" dirty="0" smtClean="0"/>
          </a:p>
          <a:p>
            <a:pPr>
              <a:defRPr/>
            </a:pPr>
            <a:r>
              <a:rPr lang="en-US" sz="2200" dirty="0" err="1"/>
              <a:t>e</a:t>
            </a:r>
            <a:r>
              <a:rPr lang="en-US" sz="2200" dirty="0" err="1" smtClean="0"/>
              <a:t>valuaering</a:t>
            </a:r>
            <a:r>
              <a:rPr lang="en-US" sz="2200" dirty="0" smtClean="0"/>
              <a:t> </a:t>
            </a:r>
            <a:r>
              <a:rPr lang="en-US" sz="2200" dirty="0" err="1" smtClean="0"/>
              <a:t>af</a:t>
            </a:r>
            <a:r>
              <a:rPr lang="en-US" sz="2200" dirty="0" smtClean="0"/>
              <a:t> </a:t>
            </a:r>
            <a:r>
              <a:rPr lang="en-US" sz="2200" dirty="0" err="1" smtClean="0"/>
              <a:t>behandling</a:t>
            </a:r>
            <a:endParaRPr lang="en-US" sz="2200" dirty="0" smtClean="0"/>
          </a:p>
          <a:p>
            <a:pPr>
              <a:defRPr/>
            </a:pPr>
            <a:r>
              <a:rPr lang="en-US" sz="2200" dirty="0" err="1"/>
              <a:t>s</a:t>
            </a:r>
            <a:r>
              <a:rPr lang="en-US" sz="2200" dirty="0" err="1" smtClean="0"/>
              <a:t>enfølger</a:t>
            </a:r>
            <a:endParaRPr lang="en-US" sz="2200" dirty="0" smtClean="0"/>
          </a:p>
          <a:p>
            <a:pPr>
              <a:defRPr/>
            </a:pPr>
            <a:r>
              <a:rPr lang="en-US" sz="2200" dirty="0" err="1" smtClean="0"/>
              <a:t>forskning</a:t>
            </a:r>
            <a:r>
              <a:rPr lang="en-US" sz="2200" dirty="0" smtClean="0"/>
              <a:t> </a:t>
            </a:r>
            <a:r>
              <a:rPr lang="en-US" sz="2200" dirty="0" err="1"/>
              <a:t>i</a:t>
            </a:r>
            <a:r>
              <a:rPr lang="en-US" sz="2200" dirty="0" smtClean="0"/>
              <a:t> </a:t>
            </a:r>
            <a:r>
              <a:rPr lang="en-US" sz="2200" dirty="0" err="1" smtClean="0"/>
              <a:t>behandlingseffekt</a:t>
            </a:r>
            <a:endParaRPr lang="en-US" sz="2200" dirty="0" smtClean="0"/>
          </a:p>
          <a:p>
            <a:pPr>
              <a:defRPr/>
            </a:pPr>
            <a:endParaRPr lang="en-US" sz="2400" dirty="0"/>
          </a:p>
          <a:p>
            <a:endParaRPr lang="en-US" sz="2400"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3644104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015" y="1178464"/>
            <a:ext cx="10515600" cy="628513"/>
          </a:xfrm>
        </p:spPr>
        <p:txBody>
          <a:bodyPr>
            <a:normAutofit fontScale="90000"/>
          </a:bodyPr>
          <a:lstStyle/>
          <a:p>
            <a:r>
              <a:rPr lang="en-US" sz="2400" dirty="0" smtClean="0"/>
              <a:t>“de </a:t>
            </a:r>
            <a:r>
              <a:rPr lang="en-US" sz="2400" dirty="0" err="1" smtClean="0"/>
              <a:t>meget</a:t>
            </a:r>
            <a:r>
              <a:rPr lang="en-US" sz="2400" dirty="0" smtClean="0"/>
              <a:t> </a:t>
            </a:r>
            <a:r>
              <a:rPr lang="en-US" sz="2400" dirty="0" err="1" smtClean="0"/>
              <a:t>konkrete</a:t>
            </a:r>
            <a:r>
              <a:rPr lang="en-US" sz="2400" dirty="0" smtClean="0"/>
              <a:t>” </a:t>
            </a:r>
            <a:r>
              <a:rPr lang="en-US" sz="2400" dirty="0" err="1" smtClean="0"/>
              <a:t>senfølger</a:t>
            </a:r>
            <a:r>
              <a:rPr lang="en-US" sz="2400" dirty="0" smtClean="0"/>
              <a:t>, der handles </a:t>
            </a:r>
            <a:r>
              <a:rPr lang="en-US" sz="2400" dirty="0" err="1" smtClean="0"/>
              <a:t>hurtigt</a:t>
            </a:r>
            <a:r>
              <a:rPr lang="en-US" sz="2400" dirty="0" smtClean="0"/>
              <a:t> </a:t>
            </a:r>
            <a:r>
              <a:rPr lang="en-US" sz="2400" dirty="0" err="1" smtClean="0"/>
              <a:t>på</a:t>
            </a:r>
            <a:r>
              <a:rPr lang="en-US" sz="2400" dirty="0" smtClean="0"/>
              <a:t> med </a:t>
            </a:r>
            <a:r>
              <a:rPr lang="en-US" sz="2400" dirty="0" err="1" smtClean="0"/>
              <a:t>klare</a:t>
            </a:r>
            <a:r>
              <a:rPr lang="en-US" sz="2400" dirty="0" smtClean="0"/>
              <a:t> </a:t>
            </a:r>
            <a:r>
              <a:rPr lang="en-US" sz="2400" dirty="0" err="1" smtClean="0"/>
              <a:t>retningslinjer</a:t>
            </a:r>
            <a:r>
              <a:rPr lang="en-US" sz="2400" dirty="0" smtClean="0"/>
              <a:t> for </a:t>
            </a:r>
            <a:r>
              <a:rPr lang="en-US" sz="2400" dirty="0" err="1" smtClean="0"/>
              <a:t>behandling</a:t>
            </a:r>
            <a:r>
              <a:rPr lang="en-US" sz="2400" dirty="0" smtClean="0"/>
              <a:t> </a:t>
            </a:r>
            <a:r>
              <a:rPr lang="en-US" sz="2400" dirty="0" err="1" smtClean="0"/>
              <a:t>patienter</a:t>
            </a:r>
            <a:r>
              <a:rPr lang="en-US" sz="2400" dirty="0" smtClean="0"/>
              <a:t> med </a:t>
            </a:r>
            <a:r>
              <a:rPr lang="en-US" sz="2400" dirty="0" err="1" smtClean="0"/>
              <a:t>myelomatose</a:t>
            </a:r>
            <a:endParaRPr lang="en-US" sz="2400" dirty="0"/>
          </a:p>
        </p:txBody>
      </p:sp>
      <p:sp>
        <p:nvSpPr>
          <p:cNvPr id="3" name="Content Placeholder 2"/>
          <p:cNvSpPr>
            <a:spLocks noGrp="1"/>
          </p:cNvSpPr>
          <p:nvPr>
            <p:ph idx="1"/>
          </p:nvPr>
        </p:nvSpPr>
        <p:spPr>
          <a:xfrm>
            <a:off x="838200" y="1846259"/>
            <a:ext cx="10515600" cy="4330704"/>
          </a:xfrm>
        </p:spPr>
        <p:txBody>
          <a:bodyPr>
            <a:normAutofit lnSpcReduction="10000"/>
          </a:bodyPr>
          <a:lstStyle/>
          <a:p>
            <a:endParaRPr lang="en-US" sz="2400" dirty="0" smtClean="0"/>
          </a:p>
          <a:p>
            <a:r>
              <a:rPr lang="en-US" sz="2400" dirty="0" err="1" smtClean="0"/>
              <a:t>knogleskader</a:t>
            </a:r>
            <a:r>
              <a:rPr lang="en-US" sz="2400" dirty="0" smtClean="0"/>
              <a:t> I </a:t>
            </a:r>
            <a:r>
              <a:rPr lang="en-US" sz="2400" dirty="0" err="1" smtClean="0"/>
              <a:t>rørknogler</a:t>
            </a:r>
            <a:r>
              <a:rPr lang="en-US" sz="2400" dirty="0" smtClean="0"/>
              <a:t> </a:t>
            </a:r>
            <a:r>
              <a:rPr lang="en-US" sz="2400" dirty="0" err="1" smtClean="0"/>
              <a:t>brud</a:t>
            </a:r>
            <a:r>
              <a:rPr lang="en-US" sz="2400" dirty="0" smtClean="0"/>
              <a:t>/</a:t>
            </a:r>
            <a:r>
              <a:rPr lang="en-US" sz="2400" dirty="0" err="1" smtClean="0"/>
              <a:t>sammenfald</a:t>
            </a:r>
            <a:endParaRPr lang="en-US" sz="2400" dirty="0" smtClean="0"/>
          </a:p>
          <a:p>
            <a:endParaRPr lang="en-US" sz="2400" dirty="0" smtClean="0"/>
          </a:p>
          <a:p>
            <a:r>
              <a:rPr lang="en-US" sz="2400" dirty="0" err="1" smtClean="0"/>
              <a:t>medullær</a:t>
            </a:r>
            <a:r>
              <a:rPr lang="en-US" sz="2400" dirty="0" smtClean="0"/>
              <a:t> </a:t>
            </a:r>
            <a:r>
              <a:rPr lang="en-US" sz="2400" dirty="0" err="1" smtClean="0"/>
              <a:t>tværsnitssyndrom</a:t>
            </a:r>
            <a:r>
              <a:rPr lang="en-US" sz="2400" dirty="0" smtClean="0"/>
              <a:t> med </a:t>
            </a:r>
            <a:r>
              <a:rPr lang="en-US" sz="2400" dirty="0" err="1" smtClean="0"/>
              <a:t>skader</a:t>
            </a:r>
            <a:r>
              <a:rPr lang="en-US" sz="2400" dirty="0" smtClean="0"/>
              <a:t> </a:t>
            </a:r>
            <a:r>
              <a:rPr lang="en-US" sz="2400" dirty="0" err="1"/>
              <a:t>i</a:t>
            </a:r>
            <a:r>
              <a:rPr lang="en-US" sz="2400" dirty="0" smtClean="0"/>
              <a:t> </a:t>
            </a:r>
            <a:r>
              <a:rPr lang="en-US" sz="2400" dirty="0" err="1" smtClean="0"/>
              <a:t>ryggen</a:t>
            </a:r>
            <a:endParaRPr lang="en-US" sz="2400" dirty="0" smtClean="0"/>
          </a:p>
          <a:p>
            <a:endParaRPr lang="en-US" sz="2400" dirty="0" smtClean="0"/>
          </a:p>
          <a:p>
            <a:r>
              <a:rPr lang="en-US" sz="2400" dirty="0" err="1" smtClean="0"/>
              <a:t>påvirket</a:t>
            </a:r>
            <a:r>
              <a:rPr lang="en-US" sz="2400" dirty="0" smtClean="0"/>
              <a:t> </a:t>
            </a:r>
            <a:r>
              <a:rPr lang="en-US" sz="2400" dirty="0" err="1" smtClean="0"/>
              <a:t>nyrefunktion</a:t>
            </a:r>
            <a:r>
              <a:rPr lang="en-US" sz="2400" dirty="0" smtClean="0"/>
              <a:t> med inflammation </a:t>
            </a:r>
            <a:r>
              <a:rPr lang="en-US" sz="2400" dirty="0"/>
              <a:t>i</a:t>
            </a:r>
            <a:r>
              <a:rPr lang="en-US" sz="2400" dirty="0" smtClean="0"/>
              <a:t> </a:t>
            </a:r>
            <a:r>
              <a:rPr lang="en-US" sz="2400" dirty="0" err="1" smtClean="0"/>
              <a:t>nyrevævet</a:t>
            </a:r>
            <a:endParaRPr lang="en-US" sz="2400" dirty="0" smtClean="0"/>
          </a:p>
          <a:p>
            <a:endParaRPr lang="en-US" sz="2400" dirty="0" smtClean="0"/>
          </a:p>
          <a:p>
            <a:r>
              <a:rPr lang="en-US" sz="2400" dirty="0" err="1" smtClean="0"/>
              <a:t>problemer</a:t>
            </a:r>
            <a:r>
              <a:rPr lang="en-US" sz="2400" dirty="0" smtClean="0"/>
              <a:t> med </a:t>
            </a:r>
            <a:r>
              <a:rPr lang="en-US" sz="2400" dirty="0" err="1" smtClean="0"/>
              <a:t>hjertet</a:t>
            </a:r>
            <a:r>
              <a:rPr lang="en-US" sz="2400" dirty="0" smtClean="0"/>
              <a:t> </a:t>
            </a:r>
            <a:r>
              <a:rPr lang="en-US" sz="2400" dirty="0" err="1" smtClean="0"/>
              <a:t>pga</a:t>
            </a:r>
            <a:r>
              <a:rPr lang="en-US" sz="2400" dirty="0" smtClean="0"/>
              <a:t> </a:t>
            </a:r>
            <a:r>
              <a:rPr lang="en-US" sz="2400" dirty="0" err="1" smtClean="0"/>
              <a:t>kemoen</a:t>
            </a:r>
            <a:endParaRPr lang="en-US" sz="2400" dirty="0" smtClean="0"/>
          </a:p>
          <a:p>
            <a:endParaRPr lang="en-US" sz="2400" dirty="0"/>
          </a:p>
          <a:p>
            <a:pPr marL="0" indent="0">
              <a:buNone/>
            </a:pPr>
            <a:r>
              <a:rPr lang="en-US" sz="2000" i="1" dirty="0" err="1" smtClean="0"/>
              <a:t>Kilde</a:t>
            </a:r>
            <a:r>
              <a:rPr lang="en-US" sz="2000" i="1" dirty="0" smtClean="0"/>
              <a:t>: </a:t>
            </a:r>
            <a:r>
              <a:rPr lang="en-US" sz="2000" i="1" dirty="0" err="1" smtClean="0"/>
              <a:t>Opfølgningsprogram</a:t>
            </a:r>
            <a:r>
              <a:rPr lang="en-US" sz="2000" i="1" dirty="0" smtClean="0"/>
              <a:t> for </a:t>
            </a:r>
            <a:r>
              <a:rPr lang="en-US" sz="2000" i="1" dirty="0" err="1" smtClean="0"/>
              <a:t>myelomatose</a:t>
            </a:r>
            <a:r>
              <a:rPr lang="en-US" sz="2000" i="1" dirty="0" smtClean="0"/>
              <a:t>, </a:t>
            </a:r>
            <a:r>
              <a:rPr lang="en-US" sz="2000" i="1" dirty="0" err="1" smtClean="0"/>
              <a:t>februar</a:t>
            </a:r>
            <a:r>
              <a:rPr lang="en-US" sz="2000" i="1" dirty="0" smtClean="0"/>
              <a:t> 2015, side 15-16.</a:t>
            </a:r>
          </a:p>
          <a:p>
            <a:endParaRPr lang="en-US" sz="2400" dirty="0" smtClean="0"/>
          </a:p>
          <a:p>
            <a:endParaRPr lang="en-US" sz="2400" dirty="0" smtClean="0"/>
          </a:p>
          <a:p>
            <a:endParaRPr lang="en-US" sz="2400"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3480967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11201"/>
            <a:ext cx="10515600" cy="1147833"/>
          </a:xfrm>
        </p:spPr>
        <p:txBody>
          <a:bodyPr>
            <a:normAutofit/>
          </a:bodyPr>
          <a:lstStyle/>
          <a:p>
            <a:r>
              <a:rPr lang="en-US" sz="3200" b="1" dirty="0" err="1" smtClean="0"/>
              <a:t>Hvad</a:t>
            </a:r>
            <a:r>
              <a:rPr lang="en-US" sz="3200" b="1" dirty="0" smtClean="0"/>
              <a:t> </a:t>
            </a:r>
            <a:r>
              <a:rPr lang="en-US" sz="3200" b="1" dirty="0" err="1" smtClean="0"/>
              <a:t>skal</a:t>
            </a:r>
            <a:r>
              <a:rPr lang="en-US" sz="3200" b="1" dirty="0" smtClean="0"/>
              <a:t> du </a:t>
            </a:r>
            <a:r>
              <a:rPr lang="en-US" sz="3200" b="1" dirty="0" err="1" smtClean="0"/>
              <a:t>være</a:t>
            </a:r>
            <a:r>
              <a:rPr lang="en-US" sz="3200" b="1" dirty="0" smtClean="0"/>
              <a:t> </a:t>
            </a:r>
            <a:r>
              <a:rPr lang="en-US" sz="3200" b="1" dirty="0" err="1" smtClean="0"/>
              <a:t>opmærksom</a:t>
            </a:r>
            <a:r>
              <a:rPr lang="en-US" sz="3200" b="1" dirty="0" smtClean="0"/>
              <a:t> </a:t>
            </a:r>
            <a:r>
              <a:rPr lang="en-US" sz="3200" b="1" dirty="0" err="1" smtClean="0"/>
              <a:t>på</a:t>
            </a:r>
            <a:endParaRPr lang="en-US" sz="3200" b="1" dirty="0"/>
          </a:p>
        </p:txBody>
      </p:sp>
      <p:sp>
        <p:nvSpPr>
          <p:cNvPr id="3" name="Content Placeholder 2"/>
          <p:cNvSpPr>
            <a:spLocks noGrp="1"/>
          </p:cNvSpPr>
          <p:nvPr>
            <p:ph idx="1"/>
          </p:nvPr>
        </p:nvSpPr>
        <p:spPr>
          <a:xfrm>
            <a:off x="813776" y="2088079"/>
            <a:ext cx="10515600" cy="4064461"/>
          </a:xfrm>
        </p:spPr>
        <p:txBody>
          <a:bodyPr/>
          <a:lstStyle/>
          <a:p>
            <a:pPr marL="0" lvl="1" indent="0">
              <a:buFont typeface="Arial" charset="0"/>
              <a:buNone/>
              <a:defRPr/>
            </a:pPr>
            <a:endParaRPr lang="da-DK" sz="1800" dirty="0">
              <a:solidFill>
                <a:srgbClr val="000000"/>
              </a:solidFill>
              <a:latin typeface="Helvetica" charset="0"/>
              <a:ea typeface="MS PGothic" charset="0"/>
            </a:endParaRPr>
          </a:p>
          <a:p>
            <a:pPr marL="457200" lvl="1" indent="-457200">
              <a:defRPr/>
            </a:pPr>
            <a:r>
              <a:rPr lang="da-DK" sz="2800" dirty="0">
                <a:solidFill>
                  <a:srgbClr val="000000"/>
                </a:solidFill>
                <a:latin typeface="Helvetica" charset="0"/>
                <a:ea typeface="MS PGothic" charset="0"/>
              </a:rPr>
              <a:t>Er du informeret om eventuelle senfølger ?</a:t>
            </a:r>
          </a:p>
          <a:p>
            <a:pPr marL="0" lvl="1" indent="0">
              <a:buFont typeface="Arial" charset="0"/>
              <a:buNone/>
              <a:defRPr/>
            </a:pPr>
            <a:endParaRPr lang="da-DK" sz="2800" dirty="0">
              <a:solidFill>
                <a:srgbClr val="000000"/>
              </a:solidFill>
              <a:latin typeface="Helvetica" charset="0"/>
              <a:ea typeface="MS PGothic" charset="0"/>
            </a:endParaRPr>
          </a:p>
          <a:p>
            <a:pPr marL="457200" lvl="1" indent="-457200">
              <a:defRPr/>
            </a:pPr>
            <a:r>
              <a:rPr lang="da-DK" sz="2800" dirty="0">
                <a:solidFill>
                  <a:srgbClr val="000000"/>
                </a:solidFill>
                <a:latin typeface="Helvetica" charset="0"/>
                <a:ea typeface="MS PGothic" charset="0"/>
              </a:rPr>
              <a:t>Hvad skal du være opmærksom på ?</a:t>
            </a:r>
          </a:p>
          <a:p>
            <a:pPr marL="0" lvl="1" indent="0">
              <a:buFont typeface="Arial" charset="0"/>
              <a:buNone/>
              <a:defRPr/>
            </a:pPr>
            <a:endParaRPr lang="da-DK" sz="2800" dirty="0">
              <a:solidFill>
                <a:srgbClr val="000000"/>
              </a:solidFill>
              <a:latin typeface="Helvetica" charset="0"/>
              <a:ea typeface="MS PGothic" charset="0"/>
            </a:endParaRPr>
          </a:p>
          <a:p>
            <a:pPr marL="457200" lvl="1" indent="-457200">
              <a:defRPr/>
            </a:pPr>
            <a:r>
              <a:rPr lang="da-DK" sz="2800" dirty="0">
                <a:solidFill>
                  <a:srgbClr val="000000"/>
                </a:solidFill>
                <a:latin typeface="Helvetica" charset="0"/>
                <a:ea typeface="MS PGothic" charset="0"/>
              </a:rPr>
              <a:t>Hvor kan du hente hjælp ? Hvad findes af viden ? Gode erfaringer og gode råd ?</a:t>
            </a:r>
          </a:p>
          <a:p>
            <a:pPr marL="0" lvl="1" indent="0">
              <a:buFont typeface="Arial" charset="0"/>
              <a:buNone/>
              <a:defRPr/>
            </a:pPr>
            <a:endParaRPr lang="da-DK" sz="2800" dirty="0">
              <a:solidFill>
                <a:srgbClr val="000000"/>
              </a:solidFill>
              <a:latin typeface="Helvetica" charset="0"/>
              <a:ea typeface="MS PGothic" charset="0"/>
            </a:endParaRPr>
          </a:p>
          <a:p>
            <a:pPr marL="457200" lvl="1" indent="-457200">
              <a:defRPr/>
            </a:pPr>
            <a:r>
              <a:rPr lang="da-DK" sz="2800" dirty="0">
                <a:solidFill>
                  <a:srgbClr val="000000"/>
                </a:solidFill>
                <a:latin typeface="Helvetica" charset="0"/>
                <a:ea typeface="MS PGothic" charset="0"/>
              </a:rPr>
              <a:t>Og hvad kan du selv gøre ?</a:t>
            </a:r>
          </a:p>
          <a:p>
            <a:endParaRPr lang="en-US"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557485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2256"/>
            <a:ext cx="10515600" cy="518431"/>
          </a:xfrm>
        </p:spPr>
        <p:txBody>
          <a:bodyPr>
            <a:normAutofit fontScale="90000"/>
          </a:bodyPr>
          <a:lstStyle/>
          <a:p>
            <a:r>
              <a:rPr lang="en-US" sz="3200" b="1" dirty="0" err="1" smtClean="0"/>
              <a:t>Budskab</a:t>
            </a:r>
            <a:endParaRPr lang="en-US" sz="3200" b="1" dirty="0"/>
          </a:p>
        </p:txBody>
      </p:sp>
      <p:sp>
        <p:nvSpPr>
          <p:cNvPr id="3" name="Content Placeholder 2"/>
          <p:cNvSpPr>
            <a:spLocks noGrp="1"/>
          </p:cNvSpPr>
          <p:nvPr>
            <p:ph idx="1"/>
          </p:nvPr>
        </p:nvSpPr>
        <p:spPr/>
        <p:txBody>
          <a:bodyPr/>
          <a:lstStyle/>
          <a:p>
            <a:endParaRPr lang="en-US" dirty="0">
              <a:latin typeface="Helvetica" charset="0"/>
              <a:ea typeface="MS PGothic" charset="0"/>
            </a:endParaRPr>
          </a:p>
          <a:p>
            <a:pPr algn="ctr"/>
            <a:r>
              <a:rPr lang="en-US" b="1" dirty="0">
                <a:latin typeface="Helvetica" charset="0"/>
                <a:ea typeface="MS PGothic" charset="0"/>
              </a:rPr>
              <a:t>AT LEVE MED SENFØLGER ER “IKKE BARE NOGET MAN MÅ LEVE MED”</a:t>
            </a:r>
          </a:p>
          <a:p>
            <a:pPr algn="ctr"/>
            <a:endParaRPr lang="en-US" b="1" dirty="0">
              <a:latin typeface="Helvetica" charset="0"/>
              <a:ea typeface="MS PGothic" charset="0"/>
            </a:endParaRPr>
          </a:p>
          <a:p>
            <a:pPr algn="ctr"/>
            <a:r>
              <a:rPr lang="en-US" b="1" dirty="0">
                <a:latin typeface="Helvetica" charset="0"/>
                <a:ea typeface="MS PGothic" charset="0"/>
              </a:rPr>
              <a:t>DU SKAL VÆRE INFORMERET OM SENFØLGER; SÅ DU </a:t>
            </a:r>
            <a:r>
              <a:rPr lang="en-US" b="1" u="sng" dirty="0">
                <a:latin typeface="Helvetica" charset="0"/>
                <a:ea typeface="MS PGothic" charset="0"/>
              </a:rPr>
              <a:t>RETTIDIGT </a:t>
            </a:r>
            <a:r>
              <a:rPr lang="en-US" b="1" dirty="0">
                <a:latin typeface="Helvetica" charset="0"/>
                <a:ea typeface="MS PGothic" charset="0"/>
              </a:rPr>
              <a:t>KAN REAGERE PÅ </a:t>
            </a:r>
            <a:r>
              <a:rPr lang="en-US" b="1" dirty="0" smtClean="0">
                <a:latin typeface="Helvetica" charset="0"/>
                <a:ea typeface="MS PGothic" charset="0"/>
              </a:rPr>
              <a:t>DEM-</a:t>
            </a:r>
            <a:r>
              <a:rPr lang="en-US" b="1" dirty="0">
                <a:latin typeface="Helvetica" charset="0"/>
                <a:ea typeface="MS PGothic" charset="0"/>
              </a:rPr>
              <a:t>SÅ DU KAN FÅ PROFESSIONEL HJÆLP OG </a:t>
            </a:r>
          </a:p>
          <a:p>
            <a:pPr algn="ctr"/>
            <a:r>
              <a:rPr lang="en-US" b="1" dirty="0">
                <a:latin typeface="Helvetica" charset="0"/>
                <a:ea typeface="MS PGothic" charset="0"/>
              </a:rPr>
              <a:t>HJÆLP TIL, HVAD DU SELV KAN </a:t>
            </a:r>
            <a:r>
              <a:rPr lang="en-US" b="1" dirty="0" smtClean="0">
                <a:latin typeface="Helvetica" charset="0"/>
                <a:ea typeface="MS PGothic" charset="0"/>
              </a:rPr>
              <a:t>GØRE</a:t>
            </a:r>
          </a:p>
          <a:p>
            <a:pPr algn="ctr"/>
            <a:r>
              <a:rPr lang="en-US" b="1" dirty="0" smtClean="0">
                <a:latin typeface="Helvetica" charset="0"/>
                <a:ea typeface="MS PGothic" charset="0"/>
              </a:rPr>
              <a:t>ERKENDE </a:t>
            </a:r>
            <a:endParaRPr lang="en-US" b="1" dirty="0">
              <a:latin typeface="Helvetica" charset="0"/>
              <a:ea typeface="MS PGothic" charset="0"/>
            </a:endParaRPr>
          </a:p>
          <a:p>
            <a:endParaRPr lang="en-US"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729403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05926"/>
            <a:ext cx="10515600" cy="903613"/>
          </a:xfrm>
        </p:spPr>
        <p:txBody>
          <a:bodyPr>
            <a:normAutofit/>
          </a:bodyPr>
          <a:lstStyle/>
          <a:p>
            <a:r>
              <a:rPr lang="en-US" sz="3200" b="1" dirty="0" smtClean="0"/>
              <a:t>Vi </a:t>
            </a:r>
            <a:r>
              <a:rPr lang="en-US" sz="3200" b="1" dirty="0" err="1" smtClean="0"/>
              <a:t>taler</a:t>
            </a:r>
            <a:r>
              <a:rPr lang="en-US" sz="3200" b="1" dirty="0" smtClean="0"/>
              <a:t> </a:t>
            </a:r>
            <a:r>
              <a:rPr lang="en-US" sz="3200" b="1" dirty="0" err="1" smtClean="0"/>
              <a:t>om</a:t>
            </a:r>
            <a:r>
              <a:rPr lang="en-US" sz="3200" b="1" dirty="0" smtClean="0"/>
              <a:t> de </a:t>
            </a:r>
            <a:r>
              <a:rPr lang="en-US" sz="3200" b="1" dirty="0" err="1" smtClean="0"/>
              <a:t>skjulte</a:t>
            </a:r>
            <a:r>
              <a:rPr lang="en-US" sz="3200" b="1" dirty="0" smtClean="0"/>
              <a:t> </a:t>
            </a:r>
            <a:r>
              <a:rPr lang="en-US" sz="3200" b="1" dirty="0" err="1" smtClean="0"/>
              <a:t>senfølger</a:t>
            </a:r>
            <a:endParaRPr lang="en-US" sz="3200" b="1" dirty="0"/>
          </a:p>
        </p:txBody>
      </p:sp>
      <p:sp>
        <p:nvSpPr>
          <p:cNvPr id="3" name="Content Placeholder 2"/>
          <p:cNvSpPr>
            <a:spLocks noGrp="1"/>
          </p:cNvSpPr>
          <p:nvPr>
            <p:ph idx="1"/>
          </p:nvPr>
        </p:nvSpPr>
        <p:spPr>
          <a:xfrm>
            <a:off x="838200" y="1697328"/>
            <a:ext cx="10515600" cy="4945453"/>
          </a:xfrm>
        </p:spPr>
        <p:txBody>
          <a:bodyPr>
            <a:normAutofit lnSpcReduction="10000"/>
          </a:bodyPr>
          <a:lstStyle/>
          <a:p>
            <a:pPr marL="0" lvl="1" indent="0">
              <a:buNone/>
              <a:defRPr/>
            </a:pPr>
            <a:endParaRPr lang="en-US" sz="2200" u="sng" dirty="0">
              <a:solidFill>
                <a:srgbClr val="000000"/>
              </a:solidFill>
              <a:latin typeface="Helvetica" charset="0"/>
              <a:ea typeface="MS PGothic" charset="0"/>
            </a:endParaRPr>
          </a:p>
          <a:p>
            <a:pPr lvl="1">
              <a:defRPr/>
            </a:pPr>
            <a:r>
              <a:rPr lang="en-US" sz="2200" dirty="0" smtClean="0">
                <a:solidFill>
                  <a:srgbClr val="000000"/>
                </a:solidFill>
                <a:latin typeface="Helvetica" charset="0"/>
                <a:ea typeface="MS PGothic" charset="0"/>
              </a:rPr>
              <a:t>angst for </a:t>
            </a:r>
            <a:r>
              <a:rPr lang="en-US" sz="2200" dirty="0" err="1" smtClean="0">
                <a:solidFill>
                  <a:srgbClr val="000000"/>
                </a:solidFill>
                <a:latin typeface="Helvetica" charset="0"/>
                <a:ea typeface="MS PGothic" charset="0"/>
              </a:rPr>
              <a:t>tilbagefald</a:t>
            </a:r>
            <a:endParaRPr lang="en-US" sz="2200" dirty="0" smtClean="0">
              <a:solidFill>
                <a:srgbClr val="000000"/>
              </a:solidFill>
              <a:latin typeface="Helvetica" charset="0"/>
              <a:ea typeface="MS PGothic" charset="0"/>
            </a:endParaRPr>
          </a:p>
          <a:p>
            <a:pPr lvl="1">
              <a:defRPr/>
            </a:pPr>
            <a:endParaRPr lang="en-US" sz="2200" dirty="0">
              <a:solidFill>
                <a:srgbClr val="000000"/>
              </a:solidFill>
              <a:latin typeface="Helvetica" charset="0"/>
              <a:ea typeface="MS PGothic" charset="0"/>
            </a:endParaRPr>
          </a:p>
          <a:p>
            <a:pPr lvl="1">
              <a:defRPr/>
            </a:pPr>
            <a:r>
              <a:rPr lang="en-US" sz="2200" dirty="0" err="1">
                <a:solidFill>
                  <a:srgbClr val="000000"/>
                </a:solidFill>
                <a:latin typeface="Helvetica" charset="0"/>
                <a:ea typeface="MS PGothic" charset="0"/>
              </a:rPr>
              <a:t>t</a:t>
            </a:r>
            <a:r>
              <a:rPr lang="en-US" sz="2200" dirty="0" err="1" smtClean="0">
                <a:solidFill>
                  <a:srgbClr val="000000"/>
                </a:solidFill>
                <a:latin typeface="Helvetica" charset="0"/>
                <a:ea typeface="MS PGothic" charset="0"/>
              </a:rPr>
              <a:t>ræthed</a:t>
            </a:r>
            <a:endParaRPr lang="en-US" sz="2200" dirty="0" smtClean="0">
              <a:solidFill>
                <a:srgbClr val="000000"/>
              </a:solidFill>
              <a:latin typeface="Helvetica" charset="0"/>
              <a:ea typeface="MS PGothic" charset="0"/>
            </a:endParaRPr>
          </a:p>
          <a:p>
            <a:pPr lvl="1">
              <a:defRPr/>
            </a:pPr>
            <a:endParaRPr lang="en-US" sz="2200" dirty="0">
              <a:solidFill>
                <a:srgbClr val="000000"/>
              </a:solidFill>
              <a:latin typeface="Helvetica" charset="0"/>
              <a:ea typeface="MS PGothic" charset="0"/>
            </a:endParaRPr>
          </a:p>
          <a:p>
            <a:pPr lvl="1">
              <a:defRPr/>
            </a:pPr>
            <a:r>
              <a:rPr lang="en-US" sz="2200" dirty="0" err="1">
                <a:solidFill>
                  <a:srgbClr val="000000"/>
                </a:solidFill>
                <a:latin typeface="Helvetica" charset="0"/>
                <a:ea typeface="MS PGothic" charset="0"/>
              </a:rPr>
              <a:t>s</a:t>
            </a:r>
            <a:r>
              <a:rPr lang="en-US" sz="2200" dirty="0" err="1" smtClean="0">
                <a:solidFill>
                  <a:srgbClr val="000000"/>
                </a:solidFill>
                <a:latin typeface="Helvetica" charset="0"/>
                <a:ea typeface="MS PGothic" charset="0"/>
              </a:rPr>
              <a:t>merter</a:t>
            </a:r>
            <a:r>
              <a:rPr lang="en-US" sz="2200" dirty="0" smtClean="0">
                <a:solidFill>
                  <a:srgbClr val="000000"/>
                </a:solidFill>
                <a:latin typeface="Helvetica" charset="0"/>
                <a:ea typeface="MS PGothic" charset="0"/>
              </a:rPr>
              <a:t> </a:t>
            </a:r>
            <a:r>
              <a:rPr lang="en-US" sz="2200" dirty="0" err="1" smtClean="0">
                <a:solidFill>
                  <a:srgbClr val="000000"/>
                </a:solidFill>
                <a:latin typeface="Helvetica" charset="0"/>
                <a:ea typeface="MS PGothic" charset="0"/>
              </a:rPr>
              <a:t>som</a:t>
            </a:r>
            <a:r>
              <a:rPr lang="en-US" sz="2200" dirty="0" smtClean="0">
                <a:solidFill>
                  <a:srgbClr val="000000"/>
                </a:solidFill>
                <a:latin typeface="Helvetica" charset="0"/>
                <a:ea typeface="MS PGothic" charset="0"/>
              </a:rPr>
              <a:t> </a:t>
            </a:r>
            <a:r>
              <a:rPr lang="en-US" sz="2200" dirty="0" err="1" smtClean="0">
                <a:solidFill>
                  <a:srgbClr val="000000"/>
                </a:solidFill>
                <a:latin typeface="Helvetica" charset="0"/>
                <a:ea typeface="MS PGothic" charset="0"/>
              </a:rPr>
              <a:t>neveskader</a:t>
            </a:r>
            <a:r>
              <a:rPr lang="en-US" sz="2200" dirty="0" smtClean="0">
                <a:solidFill>
                  <a:srgbClr val="000000"/>
                </a:solidFill>
                <a:latin typeface="Helvetica" charset="0"/>
                <a:ea typeface="MS PGothic" charset="0"/>
              </a:rPr>
              <a:t> –</a:t>
            </a:r>
            <a:r>
              <a:rPr lang="en-US" sz="2200" dirty="0" err="1" smtClean="0">
                <a:solidFill>
                  <a:srgbClr val="000000"/>
                </a:solidFill>
                <a:latin typeface="Helvetica" charset="0"/>
                <a:ea typeface="MS PGothic" charset="0"/>
              </a:rPr>
              <a:t>stikken</a:t>
            </a:r>
            <a:r>
              <a:rPr lang="en-US" sz="2200" dirty="0" smtClean="0">
                <a:solidFill>
                  <a:srgbClr val="000000"/>
                </a:solidFill>
                <a:latin typeface="Helvetica" charset="0"/>
                <a:ea typeface="MS PGothic" charset="0"/>
              </a:rPr>
              <a:t> </a:t>
            </a:r>
            <a:r>
              <a:rPr lang="en-US" sz="2200" dirty="0" err="1" smtClean="0">
                <a:solidFill>
                  <a:srgbClr val="000000"/>
                </a:solidFill>
                <a:latin typeface="Helvetica" charset="0"/>
                <a:ea typeface="MS PGothic" charset="0"/>
              </a:rPr>
              <a:t>og</a:t>
            </a:r>
            <a:r>
              <a:rPr lang="en-US" sz="2200" dirty="0" smtClean="0">
                <a:solidFill>
                  <a:srgbClr val="000000"/>
                </a:solidFill>
                <a:latin typeface="Helvetica" charset="0"/>
                <a:ea typeface="MS PGothic" charset="0"/>
              </a:rPr>
              <a:t> </a:t>
            </a:r>
            <a:r>
              <a:rPr lang="en-US" sz="2200" dirty="0" err="1" smtClean="0">
                <a:solidFill>
                  <a:srgbClr val="000000"/>
                </a:solidFill>
                <a:latin typeface="Helvetica" charset="0"/>
                <a:ea typeface="MS PGothic" charset="0"/>
              </a:rPr>
              <a:t>prikken</a:t>
            </a:r>
            <a:r>
              <a:rPr lang="en-US" sz="2200" dirty="0" smtClean="0">
                <a:solidFill>
                  <a:srgbClr val="000000"/>
                </a:solidFill>
                <a:latin typeface="Helvetica" charset="0"/>
                <a:ea typeface="MS PGothic" charset="0"/>
              </a:rPr>
              <a:t> </a:t>
            </a:r>
            <a:r>
              <a:rPr lang="en-US" sz="2200" dirty="0">
                <a:solidFill>
                  <a:srgbClr val="000000"/>
                </a:solidFill>
                <a:latin typeface="Helvetica" charset="0"/>
                <a:ea typeface="MS PGothic" charset="0"/>
              </a:rPr>
              <a:t>i</a:t>
            </a:r>
            <a:r>
              <a:rPr lang="en-US" sz="2200" dirty="0" smtClean="0">
                <a:solidFill>
                  <a:srgbClr val="000000"/>
                </a:solidFill>
                <a:latin typeface="Helvetica" charset="0"/>
                <a:ea typeface="MS PGothic" charset="0"/>
              </a:rPr>
              <a:t> </a:t>
            </a:r>
            <a:r>
              <a:rPr lang="en-US" sz="2200" dirty="0" err="1" smtClean="0">
                <a:solidFill>
                  <a:srgbClr val="000000"/>
                </a:solidFill>
                <a:latin typeface="Helvetica" charset="0"/>
                <a:ea typeface="MS PGothic" charset="0"/>
              </a:rPr>
              <a:t>fødder</a:t>
            </a:r>
            <a:r>
              <a:rPr lang="en-US" sz="2200" dirty="0" smtClean="0">
                <a:solidFill>
                  <a:srgbClr val="000000"/>
                </a:solidFill>
                <a:latin typeface="Helvetica" charset="0"/>
                <a:ea typeface="MS PGothic" charset="0"/>
              </a:rPr>
              <a:t> </a:t>
            </a:r>
            <a:r>
              <a:rPr lang="en-US" sz="2200" dirty="0" err="1" smtClean="0">
                <a:solidFill>
                  <a:srgbClr val="000000"/>
                </a:solidFill>
                <a:latin typeface="Helvetica" charset="0"/>
                <a:ea typeface="MS PGothic" charset="0"/>
              </a:rPr>
              <a:t>og</a:t>
            </a:r>
            <a:r>
              <a:rPr lang="en-US" sz="2200" dirty="0" smtClean="0">
                <a:solidFill>
                  <a:srgbClr val="000000"/>
                </a:solidFill>
                <a:latin typeface="Helvetica" charset="0"/>
                <a:ea typeface="MS PGothic" charset="0"/>
              </a:rPr>
              <a:t> </a:t>
            </a:r>
            <a:r>
              <a:rPr lang="en-US" sz="2200" dirty="0" err="1" smtClean="0">
                <a:solidFill>
                  <a:srgbClr val="000000"/>
                </a:solidFill>
                <a:latin typeface="Helvetica" charset="0"/>
                <a:ea typeface="MS PGothic" charset="0"/>
              </a:rPr>
              <a:t>hænder</a:t>
            </a:r>
            <a:endParaRPr lang="en-US" sz="2200" dirty="0" smtClean="0">
              <a:solidFill>
                <a:srgbClr val="000000"/>
              </a:solidFill>
              <a:latin typeface="Helvetica" charset="0"/>
              <a:ea typeface="MS PGothic" charset="0"/>
            </a:endParaRPr>
          </a:p>
          <a:p>
            <a:pPr lvl="1">
              <a:defRPr/>
            </a:pPr>
            <a:endParaRPr lang="en-US" sz="2200" dirty="0">
              <a:solidFill>
                <a:srgbClr val="000000"/>
              </a:solidFill>
              <a:latin typeface="Helvetica" charset="0"/>
              <a:ea typeface="MS PGothic" charset="0"/>
            </a:endParaRPr>
          </a:p>
          <a:p>
            <a:pPr lvl="1">
              <a:defRPr/>
            </a:pPr>
            <a:r>
              <a:rPr lang="en-US" sz="2200" dirty="0">
                <a:solidFill>
                  <a:srgbClr val="000000"/>
                </a:solidFill>
                <a:latin typeface="Helvetica" charset="0"/>
                <a:ea typeface="MS PGothic" charset="0"/>
              </a:rPr>
              <a:t>h</a:t>
            </a:r>
            <a:r>
              <a:rPr lang="da-DK" sz="2200" dirty="0" err="1">
                <a:solidFill>
                  <a:srgbClr val="000000"/>
                </a:solidFill>
                <a:latin typeface="Helvetica" charset="0"/>
                <a:ea typeface="MS PGothic" charset="0"/>
              </a:rPr>
              <a:t>ukommelses</a:t>
            </a:r>
            <a:r>
              <a:rPr lang="da-DK" sz="2200" dirty="0">
                <a:solidFill>
                  <a:srgbClr val="000000"/>
                </a:solidFill>
                <a:latin typeface="Helvetica" charset="0"/>
                <a:ea typeface="MS PGothic" charset="0"/>
              </a:rPr>
              <a:t>- og </a:t>
            </a:r>
            <a:r>
              <a:rPr lang="da-DK" sz="2200" dirty="0" smtClean="0">
                <a:solidFill>
                  <a:srgbClr val="000000"/>
                </a:solidFill>
                <a:latin typeface="Helvetica" charset="0"/>
                <a:ea typeface="MS PGothic" charset="0"/>
              </a:rPr>
              <a:t>koncentrationsbesvær -kemohjerne</a:t>
            </a:r>
          </a:p>
          <a:p>
            <a:pPr lvl="1">
              <a:defRPr/>
            </a:pPr>
            <a:endParaRPr lang="da-DK" sz="2200" dirty="0">
              <a:solidFill>
                <a:srgbClr val="000000"/>
              </a:solidFill>
              <a:latin typeface="Helvetica" charset="0"/>
              <a:ea typeface="MS PGothic" charset="0"/>
            </a:endParaRPr>
          </a:p>
          <a:p>
            <a:pPr lvl="1">
              <a:defRPr/>
            </a:pPr>
            <a:r>
              <a:rPr lang="en-US" sz="2200" dirty="0">
                <a:solidFill>
                  <a:srgbClr val="000000"/>
                </a:solidFill>
                <a:latin typeface="Helvetica" charset="0"/>
                <a:ea typeface="MS PGothic" charset="0"/>
              </a:rPr>
              <a:t>s</a:t>
            </a:r>
            <a:r>
              <a:rPr lang="da-DK" sz="2200" dirty="0" err="1" smtClean="0">
                <a:solidFill>
                  <a:srgbClr val="000000"/>
                </a:solidFill>
                <a:latin typeface="Helvetica" charset="0"/>
                <a:ea typeface="MS PGothic" charset="0"/>
              </a:rPr>
              <a:t>eksuelle</a:t>
            </a:r>
            <a:r>
              <a:rPr lang="da-DK" sz="2200" dirty="0" smtClean="0">
                <a:solidFill>
                  <a:srgbClr val="000000"/>
                </a:solidFill>
                <a:latin typeface="Helvetica" charset="0"/>
                <a:ea typeface="MS PGothic" charset="0"/>
              </a:rPr>
              <a:t> </a:t>
            </a:r>
            <a:r>
              <a:rPr lang="da-DK" sz="2200" dirty="0">
                <a:solidFill>
                  <a:srgbClr val="000000"/>
                </a:solidFill>
                <a:latin typeface="Helvetica" charset="0"/>
                <a:ea typeface="MS PGothic" charset="0"/>
              </a:rPr>
              <a:t>problemer</a:t>
            </a:r>
          </a:p>
          <a:p>
            <a:pPr lvl="1">
              <a:defRPr/>
            </a:pPr>
            <a:endParaRPr lang="en-US" sz="2200" dirty="0" smtClean="0">
              <a:solidFill>
                <a:srgbClr val="000000"/>
              </a:solidFill>
              <a:latin typeface="Helvetica" charset="0"/>
              <a:ea typeface="MS PGothic" charset="0"/>
            </a:endParaRPr>
          </a:p>
          <a:p>
            <a:pPr lvl="1">
              <a:defRPr/>
            </a:pPr>
            <a:r>
              <a:rPr lang="en-US" sz="2200" dirty="0">
                <a:solidFill>
                  <a:srgbClr val="000000"/>
                </a:solidFill>
                <a:latin typeface="Helvetica" charset="0"/>
                <a:ea typeface="MS PGothic" charset="0"/>
              </a:rPr>
              <a:t>d</a:t>
            </a:r>
            <a:r>
              <a:rPr lang="da-DK" sz="2200" dirty="0" err="1" smtClean="0">
                <a:solidFill>
                  <a:srgbClr val="000000"/>
                </a:solidFill>
                <a:latin typeface="Helvetica" charset="0"/>
                <a:ea typeface="MS PGothic" charset="0"/>
              </a:rPr>
              <a:t>epression</a:t>
            </a:r>
            <a:endParaRPr lang="da-DK" sz="2200" dirty="0" smtClean="0">
              <a:solidFill>
                <a:srgbClr val="000000"/>
              </a:solidFill>
              <a:latin typeface="Helvetica" charset="0"/>
              <a:ea typeface="MS PGothic" charset="0"/>
            </a:endParaRPr>
          </a:p>
          <a:p>
            <a:pPr marL="457200" lvl="1" indent="0">
              <a:buNone/>
              <a:defRPr/>
            </a:pPr>
            <a:endParaRPr lang="da-DK" sz="2200" dirty="0">
              <a:solidFill>
                <a:srgbClr val="000000"/>
              </a:solidFill>
              <a:latin typeface="Helvetica" charset="0"/>
              <a:ea typeface="MS PGothic" charset="0"/>
            </a:endParaRPr>
          </a:p>
          <a:p>
            <a:pPr lvl="1">
              <a:defRPr/>
            </a:pPr>
            <a:r>
              <a:rPr lang="en-US" sz="2200" dirty="0" smtClean="0">
                <a:solidFill>
                  <a:srgbClr val="000000"/>
                </a:solidFill>
                <a:latin typeface="Helvetica" charset="0"/>
                <a:ea typeface="MS PGothic" charset="0"/>
              </a:rPr>
              <a:t>“l</a:t>
            </a:r>
            <a:r>
              <a:rPr lang="da-DK" sz="2200" dirty="0" err="1" smtClean="0">
                <a:solidFill>
                  <a:srgbClr val="000000"/>
                </a:solidFill>
                <a:latin typeface="Helvetica" charset="0"/>
                <a:ea typeface="MS PGothic" charset="0"/>
              </a:rPr>
              <a:t>ivet</a:t>
            </a:r>
            <a:r>
              <a:rPr lang="da-DK" sz="2200" dirty="0" smtClean="0">
                <a:solidFill>
                  <a:srgbClr val="000000"/>
                </a:solidFill>
                <a:latin typeface="Helvetica" charset="0"/>
                <a:ea typeface="MS PGothic" charset="0"/>
              </a:rPr>
              <a:t> er ikke som før”</a:t>
            </a:r>
            <a:endParaRPr lang="da-DK" sz="2200" i="1" dirty="0">
              <a:solidFill>
                <a:srgbClr val="000000"/>
              </a:solidFill>
              <a:latin typeface="Helvetica" charset="0"/>
              <a:ea typeface="MS PGothic" charset="0"/>
            </a:endParaRPr>
          </a:p>
          <a:p>
            <a:endParaRPr lang="en-US"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2380404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5148"/>
            <a:ext cx="10515600" cy="733264"/>
          </a:xfrm>
        </p:spPr>
        <p:txBody>
          <a:bodyPr>
            <a:normAutofit/>
          </a:bodyPr>
          <a:lstStyle/>
          <a:p>
            <a:r>
              <a:rPr lang="en-US" sz="2400" dirty="0" err="1" smtClean="0"/>
              <a:t>Gruppedrøftelse</a:t>
            </a:r>
            <a:r>
              <a:rPr lang="en-US" sz="2400" dirty="0" smtClean="0"/>
              <a:t> </a:t>
            </a:r>
            <a:r>
              <a:rPr lang="en-US" sz="2400" dirty="0" err="1" smtClean="0"/>
              <a:t>om</a:t>
            </a:r>
            <a:r>
              <a:rPr lang="en-US" sz="2400" dirty="0" smtClean="0"/>
              <a:t> “de </a:t>
            </a:r>
            <a:r>
              <a:rPr lang="en-US" sz="2400" dirty="0" err="1" smtClean="0"/>
              <a:t>skjulte</a:t>
            </a:r>
            <a:r>
              <a:rPr lang="en-US" sz="2400" dirty="0" smtClean="0"/>
              <a:t> </a:t>
            </a:r>
            <a:r>
              <a:rPr lang="en-US" sz="2400" dirty="0" err="1" smtClean="0"/>
              <a:t>senfølger</a:t>
            </a:r>
            <a:r>
              <a:rPr lang="en-US" sz="2400" dirty="0" smtClean="0"/>
              <a:t>”  -</a:t>
            </a:r>
            <a:r>
              <a:rPr lang="en-US" sz="2400" dirty="0" err="1" smtClean="0"/>
              <a:t>Udvælg</a:t>
            </a:r>
            <a:r>
              <a:rPr lang="en-US" sz="2400" dirty="0" smtClean="0"/>
              <a:t> en </a:t>
            </a:r>
            <a:r>
              <a:rPr lang="en-US" sz="2400" dirty="0" err="1" smtClean="0"/>
              <a:t>senfølge</a:t>
            </a:r>
            <a:r>
              <a:rPr lang="en-US" sz="2400" dirty="0" smtClean="0"/>
              <a:t>-</a:t>
            </a:r>
            <a:endParaRPr lang="en-US" sz="2400" dirty="0"/>
          </a:p>
        </p:txBody>
      </p:sp>
      <p:sp>
        <p:nvSpPr>
          <p:cNvPr id="3" name="Content Placeholder 2"/>
          <p:cNvSpPr>
            <a:spLocks noGrp="1"/>
          </p:cNvSpPr>
          <p:nvPr>
            <p:ph idx="1"/>
          </p:nvPr>
        </p:nvSpPr>
        <p:spPr>
          <a:xfrm>
            <a:off x="838200" y="1767695"/>
            <a:ext cx="10515600" cy="4753134"/>
          </a:xfrm>
        </p:spPr>
        <p:txBody>
          <a:bodyPr/>
          <a:lstStyle/>
          <a:p>
            <a:pPr marL="0" indent="0">
              <a:buNone/>
            </a:pPr>
            <a:r>
              <a:rPr lang="en-US" b="1" dirty="0" err="1" smtClean="0"/>
              <a:t>Hvordan</a:t>
            </a:r>
            <a:r>
              <a:rPr lang="en-US" b="1" dirty="0" smtClean="0"/>
              <a:t> </a:t>
            </a:r>
            <a:r>
              <a:rPr lang="en-US" b="1" dirty="0" err="1" smtClean="0"/>
              <a:t>kommer</a:t>
            </a:r>
            <a:r>
              <a:rPr lang="en-US" b="1" dirty="0" smtClean="0"/>
              <a:t> </a:t>
            </a:r>
            <a:r>
              <a:rPr lang="en-US" b="1" dirty="0" err="1" smtClean="0"/>
              <a:t>denne</a:t>
            </a:r>
            <a:r>
              <a:rPr lang="en-US" b="1" dirty="0" smtClean="0"/>
              <a:t> </a:t>
            </a:r>
            <a:r>
              <a:rPr lang="en-US" b="1" dirty="0" err="1" smtClean="0"/>
              <a:t>senfølge</a:t>
            </a:r>
            <a:r>
              <a:rPr lang="en-US" b="1" dirty="0" smtClean="0"/>
              <a:t> </a:t>
            </a:r>
            <a:r>
              <a:rPr lang="en-US" b="1" dirty="0" err="1" smtClean="0"/>
              <a:t>til</a:t>
            </a:r>
            <a:r>
              <a:rPr lang="en-US" b="1" dirty="0" smtClean="0"/>
              <a:t> </a:t>
            </a:r>
            <a:r>
              <a:rPr lang="en-US" b="1" dirty="0" err="1" smtClean="0"/>
              <a:t>udtryk</a:t>
            </a:r>
            <a:r>
              <a:rPr lang="en-US" b="1" dirty="0" smtClean="0"/>
              <a:t> </a:t>
            </a:r>
            <a:r>
              <a:rPr lang="en-US" b="1" dirty="0"/>
              <a:t>i</a:t>
            </a:r>
            <a:r>
              <a:rPr lang="en-US" b="1" dirty="0" smtClean="0"/>
              <a:t> din/</a:t>
            </a:r>
            <a:r>
              <a:rPr lang="en-US" b="1" dirty="0" err="1" smtClean="0"/>
              <a:t>jeres</a:t>
            </a:r>
            <a:r>
              <a:rPr lang="en-US" b="1" dirty="0" smtClean="0"/>
              <a:t> </a:t>
            </a:r>
            <a:r>
              <a:rPr lang="en-US" b="1" dirty="0" err="1" smtClean="0"/>
              <a:t>hverdag</a:t>
            </a:r>
            <a:endParaRPr lang="en-US" b="1" dirty="0" smtClean="0"/>
          </a:p>
          <a:p>
            <a:r>
              <a:rPr lang="en-US" dirty="0" err="1"/>
              <a:t>f</a:t>
            </a:r>
            <a:r>
              <a:rPr lang="en-US" dirty="0" err="1" smtClean="0"/>
              <a:t>ysisk</a:t>
            </a:r>
            <a:endParaRPr lang="en-US" dirty="0" smtClean="0"/>
          </a:p>
          <a:p>
            <a:r>
              <a:rPr lang="en-US" dirty="0" err="1"/>
              <a:t>p</a:t>
            </a:r>
            <a:r>
              <a:rPr lang="en-US" dirty="0" err="1" smtClean="0"/>
              <a:t>sykisk</a:t>
            </a:r>
            <a:endParaRPr lang="en-US" dirty="0" smtClean="0"/>
          </a:p>
          <a:p>
            <a:r>
              <a:rPr lang="en-US" dirty="0" err="1"/>
              <a:t>s</a:t>
            </a:r>
            <a:r>
              <a:rPr lang="en-US" dirty="0" err="1" smtClean="0"/>
              <a:t>ocialt</a:t>
            </a:r>
            <a:endParaRPr lang="en-US" dirty="0" smtClean="0"/>
          </a:p>
          <a:p>
            <a:endParaRPr lang="en-US" dirty="0" smtClean="0"/>
          </a:p>
          <a:p>
            <a:pPr marL="0" indent="0">
              <a:buNone/>
            </a:pPr>
            <a:r>
              <a:rPr lang="en-US" b="1" dirty="0" err="1" smtClean="0"/>
              <a:t>Hvad</a:t>
            </a:r>
            <a:r>
              <a:rPr lang="en-US" b="1" dirty="0" smtClean="0"/>
              <a:t> </a:t>
            </a:r>
            <a:r>
              <a:rPr lang="en-US" b="1" dirty="0" err="1" smtClean="0"/>
              <a:t>har</a:t>
            </a:r>
            <a:r>
              <a:rPr lang="en-US" b="1" dirty="0" smtClean="0"/>
              <a:t> du/I </a:t>
            </a:r>
            <a:r>
              <a:rPr lang="en-US" b="1" dirty="0" err="1" smtClean="0"/>
              <a:t>erfaringer</a:t>
            </a:r>
            <a:r>
              <a:rPr lang="en-US" b="1" dirty="0" smtClean="0"/>
              <a:t> for, </a:t>
            </a:r>
            <a:r>
              <a:rPr lang="en-US" b="1" dirty="0" err="1" smtClean="0"/>
              <a:t>som</a:t>
            </a:r>
            <a:r>
              <a:rPr lang="en-US" b="1" dirty="0" smtClean="0"/>
              <a:t> </a:t>
            </a:r>
            <a:r>
              <a:rPr lang="en-US" b="1" dirty="0" err="1" smtClean="0"/>
              <a:t>afhjælper</a:t>
            </a:r>
            <a:r>
              <a:rPr lang="en-US" b="1" dirty="0" smtClean="0"/>
              <a:t> </a:t>
            </a:r>
            <a:r>
              <a:rPr lang="en-US" b="1" dirty="0" err="1" smtClean="0"/>
              <a:t>denne</a:t>
            </a:r>
            <a:r>
              <a:rPr lang="en-US" b="1" dirty="0" smtClean="0"/>
              <a:t> </a:t>
            </a:r>
            <a:r>
              <a:rPr lang="en-US" b="1" dirty="0" err="1" smtClean="0"/>
              <a:t>senfølge</a:t>
            </a:r>
            <a:endParaRPr lang="en-US" b="1" dirty="0" smtClean="0"/>
          </a:p>
          <a:p>
            <a:r>
              <a:rPr lang="en-US" dirty="0" err="1"/>
              <a:t>h</a:t>
            </a:r>
            <a:r>
              <a:rPr lang="en-US" dirty="0" err="1" smtClean="0"/>
              <a:t>vor</a:t>
            </a:r>
            <a:r>
              <a:rPr lang="en-US" dirty="0" smtClean="0"/>
              <a:t> </a:t>
            </a:r>
            <a:r>
              <a:rPr lang="en-US" dirty="0" err="1" smtClean="0"/>
              <a:t>henter</a:t>
            </a:r>
            <a:r>
              <a:rPr lang="en-US" dirty="0" smtClean="0"/>
              <a:t> du/I </a:t>
            </a:r>
            <a:r>
              <a:rPr lang="en-US" dirty="0" err="1" smtClean="0"/>
              <a:t>hjælp</a:t>
            </a:r>
            <a:endParaRPr lang="en-US" dirty="0" smtClean="0"/>
          </a:p>
          <a:p>
            <a:r>
              <a:rPr lang="en-US" dirty="0" err="1"/>
              <a:t>h</a:t>
            </a:r>
            <a:r>
              <a:rPr lang="en-US" dirty="0" err="1" smtClean="0"/>
              <a:t>vad</a:t>
            </a:r>
            <a:r>
              <a:rPr lang="en-US" dirty="0" smtClean="0"/>
              <a:t> </a:t>
            </a:r>
            <a:r>
              <a:rPr lang="en-US" dirty="0" err="1" smtClean="0"/>
              <a:t>gør</a:t>
            </a:r>
            <a:r>
              <a:rPr lang="en-US" dirty="0" smtClean="0"/>
              <a:t> du </a:t>
            </a:r>
            <a:r>
              <a:rPr lang="en-US" dirty="0" err="1" smtClean="0"/>
              <a:t>selv</a:t>
            </a:r>
            <a:r>
              <a:rPr lang="en-US" dirty="0" smtClean="0"/>
              <a:t>/I </a:t>
            </a:r>
            <a:r>
              <a:rPr lang="en-US" dirty="0" err="1" smtClean="0"/>
              <a:t>selv</a:t>
            </a:r>
            <a:r>
              <a:rPr lang="en-US" dirty="0" smtClean="0"/>
              <a:t> for at </a:t>
            </a:r>
            <a:r>
              <a:rPr lang="en-US" dirty="0" err="1" smtClean="0"/>
              <a:t>afhjælpe</a:t>
            </a:r>
            <a:r>
              <a:rPr lang="en-US" dirty="0" smtClean="0"/>
              <a:t> </a:t>
            </a:r>
            <a:r>
              <a:rPr lang="en-US" dirty="0" err="1" smtClean="0"/>
              <a:t>eller</a:t>
            </a:r>
            <a:r>
              <a:rPr lang="en-US" dirty="0" smtClean="0"/>
              <a:t> </a:t>
            </a:r>
            <a:r>
              <a:rPr lang="en-US" dirty="0" err="1" smtClean="0"/>
              <a:t>leve</a:t>
            </a:r>
            <a:r>
              <a:rPr lang="en-US" dirty="0" smtClean="0"/>
              <a:t> med </a:t>
            </a:r>
            <a:r>
              <a:rPr lang="en-US" dirty="0" err="1" smtClean="0"/>
              <a:t>denne</a:t>
            </a:r>
            <a:r>
              <a:rPr lang="en-US" dirty="0" smtClean="0"/>
              <a:t> </a:t>
            </a:r>
            <a:r>
              <a:rPr lang="en-US" dirty="0" err="1" smtClean="0"/>
              <a:t>senfølge</a:t>
            </a:r>
            <a:endParaRPr lang="en-US" dirty="0" smtClean="0"/>
          </a:p>
          <a:p>
            <a:pPr marL="0" indent="0">
              <a:buNone/>
            </a:pPr>
            <a:endParaRPr lang="en-US" dirty="0" smtClean="0"/>
          </a:p>
          <a:p>
            <a:endParaRPr lang="en-US"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541281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94010"/>
            <a:ext cx="10515600" cy="930537"/>
          </a:xfrm>
        </p:spPr>
        <p:txBody>
          <a:bodyPr>
            <a:normAutofit/>
          </a:bodyPr>
          <a:lstStyle/>
          <a:p>
            <a:r>
              <a:rPr lang="en-US" sz="3200" dirty="0" err="1" smtClean="0"/>
              <a:t>Senfølgerforeningen</a:t>
            </a:r>
            <a:r>
              <a:rPr lang="en-US" sz="3200" dirty="0" smtClean="0"/>
              <a:t> </a:t>
            </a:r>
            <a:r>
              <a:rPr lang="en-US" sz="3200" dirty="0" err="1" smtClean="0"/>
              <a:t>arbejder</a:t>
            </a:r>
            <a:r>
              <a:rPr lang="en-US" sz="3200" dirty="0" smtClean="0"/>
              <a:t> for at:</a:t>
            </a:r>
            <a:endParaRPr lang="en-US" sz="3200" dirty="0"/>
          </a:p>
        </p:txBody>
      </p:sp>
      <p:sp>
        <p:nvSpPr>
          <p:cNvPr id="3" name="Content Placeholder 2"/>
          <p:cNvSpPr>
            <a:spLocks noGrp="1"/>
          </p:cNvSpPr>
          <p:nvPr>
            <p:ph idx="1"/>
          </p:nvPr>
        </p:nvSpPr>
        <p:spPr>
          <a:xfrm>
            <a:off x="838200" y="2125147"/>
            <a:ext cx="10515600" cy="4051816"/>
          </a:xfrm>
        </p:spPr>
        <p:txBody>
          <a:bodyPr>
            <a:normAutofit fontScale="77500" lnSpcReduction="20000"/>
          </a:bodyPr>
          <a:lstStyle/>
          <a:p>
            <a:r>
              <a:rPr lang="en-US" dirty="0" err="1">
                <a:latin typeface="Helvetica" charset="0"/>
                <a:ea typeface="MS PGothic" charset="0"/>
              </a:rPr>
              <a:t>alle</a:t>
            </a:r>
            <a:r>
              <a:rPr lang="en-US" dirty="0">
                <a:latin typeface="Helvetica" charset="0"/>
                <a:ea typeface="MS PGothic" charset="0"/>
              </a:rPr>
              <a:t> </a:t>
            </a:r>
            <a:r>
              <a:rPr lang="en-US" dirty="0" err="1">
                <a:latin typeface="Helvetica" charset="0"/>
                <a:ea typeface="MS PGothic" charset="0"/>
              </a:rPr>
              <a:t>kræftpatienter</a:t>
            </a:r>
            <a:r>
              <a:rPr lang="en-US" dirty="0">
                <a:latin typeface="Helvetica" charset="0"/>
                <a:ea typeface="MS PGothic" charset="0"/>
              </a:rPr>
              <a:t> </a:t>
            </a:r>
            <a:r>
              <a:rPr lang="en-US" dirty="0" err="1">
                <a:latin typeface="Helvetica" charset="0"/>
                <a:ea typeface="MS PGothic" charset="0"/>
              </a:rPr>
              <a:t>skal</a:t>
            </a:r>
            <a:r>
              <a:rPr lang="en-US" dirty="0">
                <a:latin typeface="Helvetica" charset="0"/>
                <a:ea typeface="MS PGothic" charset="0"/>
              </a:rPr>
              <a:t> </a:t>
            </a:r>
            <a:r>
              <a:rPr lang="en-US" dirty="0" err="1">
                <a:latin typeface="Helvetica" charset="0"/>
                <a:ea typeface="MS PGothic" charset="0"/>
              </a:rPr>
              <a:t>løbende</a:t>
            </a:r>
            <a:r>
              <a:rPr lang="en-US" dirty="0">
                <a:latin typeface="Helvetica" charset="0"/>
                <a:ea typeface="MS PGothic" charset="0"/>
              </a:rPr>
              <a:t> </a:t>
            </a:r>
            <a:r>
              <a:rPr lang="en-US" dirty="0" err="1">
                <a:latin typeface="Helvetica" charset="0"/>
                <a:ea typeface="MS PGothic" charset="0"/>
              </a:rPr>
              <a:t>informeres</a:t>
            </a:r>
            <a:r>
              <a:rPr lang="en-US" dirty="0">
                <a:latin typeface="Helvetica" charset="0"/>
                <a:ea typeface="MS PGothic" charset="0"/>
              </a:rPr>
              <a:t> </a:t>
            </a:r>
            <a:r>
              <a:rPr lang="en-US" dirty="0" err="1">
                <a:latin typeface="Helvetica" charset="0"/>
                <a:ea typeface="MS PGothic" charset="0"/>
              </a:rPr>
              <a:t>om</a:t>
            </a:r>
            <a:r>
              <a:rPr lang="en-US" dirty="0">
                <a:latin typeface="Helvetica" charset="0"/>
                <a:ea typeface="MS PGothic" charset="0"/>
              </a:rPr>
              <a:t> </a:t>
            </a:r>
            <a:r>
              <a:rPr lang="en-US" dirty="0" err="1">
                <a:latin typeface="Helvetica" charset="0"/>
                <a:ea typeface="MS PGothic" charset="0"/>
              </a:rPr>
              <a:t>senfølger</a:t>
            </a:r>
            <a:r>
              <a:rPr lang="en-US" dirty="0">
                <a:latin typeface="Helvetica" charset="0"/>
                <a:ea typeface="MS PGothic" charset="0"/>
              </a:rPr>
              <a:t> </a:t>
            </a:r>
            <a:r>
              <a:rPr lang="en-US" dirty="0" err="1">
                <a:latin typeface="Helvetica" charset="0"/>
                <a:ea typeface="MS PGothic" charset="0"/>
              </a:rPr>
              <a:t>og</a:t>
            </a:r>
            <a:r>
              <a:rPr lang="en-US" dirty="0">
                <a:latin typeface="Helvetica" charset="0"/>
                <a:ea typeface="MS PGothic" charset="0"/>
              </a:rPr>
              <a:t> </a:t>
            </a:r>
            <a:r>
              <a:rPr lang="en-US" dirty="0" err="1">
                <a:latin typeface="Helvetica" charset="0"/>
                <a:ea typeface="MS PGothic" charset="0"/>
              </a:rPr>
              <a:t>vejledes</a:t>
            </a:r>
            <a:r>
              <a:rPr lang="en-US" dirty="0">
                <a:latin typeface="Helvetica" charset="0"/>
                <a:ea typeface="MS PGothic" charset="0"/>
              </a:rPr>
              <a:t> </a:t>
            </a:r>
            <a:r>
              <a:rPr lang="en-US" dirty="0" err="1">
                <a:latin typeface="Helvetica" charset="0"/>
                <a:ea typeface="MS PGothic" charset="0"/>
              </a:rPr>
              <a:t>i</a:t>
            </a:r>
            <a:r>
              <a:rPr lang="en-US" dirty="0">
                <a:latin typeface="Helvetica" charset="0"/>
                <a:ea typeface="MS PGothic" charset="0"/>
              </a:rPr>
              <a:t>, </a:t>
            </a:r>
          </a:p>
          <a:p>
            <a:pPr marL="0" indent="0">
              <a:buNone/>
            </a:pPr>
            <a:r>
              <a:rPr lang="en-US" dirty="0" smtClean="0">
                <a:latin typeface="Helvetica" charset="0"/>
                <a:ea typeface="MS PGothic" charset="0"/>
              </a:rPr>
              <a:t>   </a:t>
            </a:r>
            <a:r>
              <a:rPr lang="en-US" dirty="0" err="1" smtClean="0">
                <a:latin typeface="Helvetica" charset="0"/>
                <a:ea typeface="MS PGothic" charset="0"/>
              </a:rPr>
              <a:t>hvordan</a:t>
            </a:r>
            <a:r>
              <a:rPr lang="en-US" dirty="0" smtClean="0">
                <a:latin typeface="Helvetica" charset="0"/>
                <a:ea typeface="MS PGothic" charset="0"/>
              </a:rPr>
              <a:t> </a:t>
            </a:r>
            <a:r>
              <a:rPr lang="en-US" dirty="0">
                <a:latin typeface="Helvetica" charset="0"/>
                <a:ea typeface="MS PGothic" charset="0"/>
              </a:rPr>
              <a:t>vi </a:t>
            </a:r>
            <a:r>
              <a:rPr lang="en-US" dirty="0" err="1">
                <a:latin typeface="Helvetica" charset="0"/>
                <a:ea typeface="MS PGothic" charset="0"/>
              </a:rPr>
              <a:t>selv</a:t>
            </a:r>
            <a:r>
              <a:rPr lang="en-US" dirty="0">
                <a:latin typeface="Helvetica" charset="0"/>
                <a:ea typeface="MS PGothic" charset="0"/>
              </a:rPr>
              <a:t> </a:t>
            </a:r>
            <a:r>
              <a:rPr lang="en-US" dirty="0" err="1">
                <a:latin typeface="Helvetica" charset="0"/>
                <a:ea typeface="MS PGothic" charset="0"/>
              </a:rPr>
              <a:t>kan</a:t>
            </a:r>
            <a:r>
              <a:rPr lang="en-US" dirty="0">
                <a:latin typeface="Helvetica" charset="0"/>
                <a:ea typeface="MS PGothic" charset="0"/>
              </a:rPr>
              <a:t> </a:t>
            </a:r>
            <a:r>
              <a:rPr lang="en-US" dirty="0" err="1">
                <a:latin typeface="Helvetica" charset="0"/>
                <a:ea typeface="MS PGothic" charset="0"/>
              </a:rPr>
              <a:t>være</a:t>
            </a:r>
            <a:r>
              <a:rPr lang="en-US" dirty="0">
                <a:latin typeface="Helvetica" charset="0"/>
                <a:ea typeface="MS PGothic" charset="0"/>
              </a:rPr>
              <a:t> med </a:t>
            </a:r>
            <a:r>
              <a:rPr lang="en-US" dirty="0" err="1">
                <a:latin typeface="Helvetica" charset="0"/>
                <a:ea typeface="MS PGothic" charset="0"/>
              </a:rPr>
              <a:t>til</a:t>
            </a:r>
            <a:r>
              <a:rPr lang="en-US" dirty="0">
                <a:latin typeface="Helvetica" charset="0"/>
                <a:ea typeface="MS PGothic" charset="0"/>
              </a:rPr>
              <a:t> at </a:t>
            </a:r>
            <a:r>
              <a:rPr lang="en-US" dirty="0" err="1">
                <a:latin typeface="Helvetica" charset="0"/>
                <a:ea typeface="MS PGothic" charset="0"/>
              </a:rPr>
              <a:t>forebygge</a:t>
            </a:r>
            <a:r>
              <a:rPr lang="en-US" dirty="0">
                <a:latin typeface="Helvetica" charset="0"/>
                <a:ea typeface="MS PGothic" charset="0"/>
              </a:rPr>
              <a:t> </a:t>
            </a:r>
            <a:r>
              <a:rPr lang="en-US" dirty="0" err="1">
                <a:latin typeface="Helvetica" charset="0"/>
                <a:ea typeface="MS PGothic" charset="0"/>
              </a:rPr>
              <a:t>og</a:t>
            </a:r>
            <a:r>
              <a:rPr lang="en-US" dirty="0">
                <a:latin typeface="Helvetica" charset="0"/>
                <a:ea typeface="MS PGothic" charset="0"/>
              </a:rPr>
              <a:t> </a:t>
            </a:r>
            <a:r>
              <a:rPr lang="en-US" dirty="0" err="1">
                <a:latin typeface="Helvetica" charset="0"/>
                <a:ea typeface="MS PGothic" charset="0"/>
              </a:rPr>
              <a:t>leve</a:t>
            </a:r>
            <a:r>
              <a:rPr lang="en-US" dirty="0">
                <a:latin typeface="Helvetica" charset="0"/>
                <a:ea typeface="MS PGothic" charset="0"/>
              </a:rPr>
              <a:t> et </a:t>
            </a:r>
            <a:r>
              <a:rPr lang="en-US" dirty="0" err="1">
                <a:latin typeface="Helvetica" charset="0"/>
                <a:ea typeface="MS PGothic" charset="0"/>
              </a:rPr>
              <a:t>godt</a:t>
            </a:r>
            <a:r>
              <a:rPr lang="en-US" dirty="0">
                <a:latin typeface="Helvetica" charset="0"/>
                <a:ea typeface="MS PGothic" charset="0"/>
              </a:rPr>
              <a:t> liv med</a:t>
            </a:r>
          </a:p>
          <a:p>
            <a:pPr marL="0" indent="0">
              <a:buNone/>
            </a:pPr>
            <a:r>
              <a:rPr lang="en-US" dirty="0" smtClean="0">
                <a:latin typeface="Helvetica" charset="0"/>
                <a:ea typeface="MS PGothic" charset="0"/>
              </a:rPr>
              <a:t>   </a:t>
            </a:r>
            <a:r>
              <a:rPr lang="en-US" dirty="0" err="1" smtClean="0">
                <a:latin typeface="Helvetica" charset="0"/>
                <a:ea typeface="MS PGothic" charset="0"/>
              </a:rPr>
              <a:t>senfølger</a:t>
            </a:r>
            <a:r>
              <a:rPr lang="en-US" dirty="0" smtClean="0">
                <a:latin typeface="Helvetica" charset="0"/>
                <a:ea typeface="MS PGothic" charset="0"/>
              </a:rPr>
              <a:t>  </a:t>
            </a:r>
            <a:endParaRPr lang="en-US" dirty="0">
              <a:latin typeface="Helvetica" charset="0"/>
              <a:ea typeface="MS PGothic" charset="0"/>
            </a:endParaRPr>
          </a:p>
          <a:p>
            <a:endParaRPr lang="en-US" dirty="0">
              <a:latin typeface="Helvetica" charset="0"/>
              <a:ea typeface="MS PGothic" charset="0"/>
            </a:endParaRPr>
          </a:p>
          <a:p>
            <a:r>
              <a:rPr lang="en-US" dirty="0" err="1" smtClean="0">
                <a:latin typeface="Helvetica" charset="0"/>
                <a:ea typeface="MS PGothic" charset="0"/>
              </a:rPr>
              <a:t>alle</a:t>
            </a:r>
            <a:r>
              <a:rPr lang="en-US" dirty="0" smtClean="0">
                <a:latin typeface="Helvetica" charset="0"/>
                <a:ea typeface="MS PGothic" charset="0"/>
              </a:rPr>
              <a:t> </a:t>
            </a:r>
            <a:r>
              <a:rPr lang="en-US" dirty="0" err="1">
                <a:latin typeface="Helvetica" charset="0"/>
                <a:ea typeface="MS PGothic" charset="0"/>
              </a:rPr>
              <a:t>kræftpatienter</a:t>
            </a:r>
            <a:r>
              <a:rPr lang="en-US" dirty="0">
                <a:latin typeface="Helvetica" charset="0"/>
                <a:ea typeface="MS PGothic" charset="0"/>
              </a:rPr>
              <a:t> </a:t>
            </a:r>
            <a:r>
              <a:rPr lang="en-US" dirty="0" err="1" smtClean="0">
                <a:latin typeface="Helvetica" charset="0"/>
                <a:ea typeface="MS PGothic" charset="0"/>
              </a:rPr>
              <a:t>skal</a:t>
            </a:r>
            <a:r>
              <a:rPr lang="en-US" dirty="0" smtClean="0">
                <a:latin typeface="Helvetica" charset="0"/>
                <a:ea typeface="MS PGothic" charset="0"/>
              </a:rPr>
              <a:t> </a:t>
            </a:r>
            <a:r>
              <a:rPr lang="en-US" dirty="0" err="1" smtClean="0">
                <a:latin typeface="Helvetica" charset="0"/>
                <a:ea typeface="MS PGothic" charset="0"/>
              </a:rPr>
              <a:t>løbende</a:t>
            </a:r>
            <a:r>
              <a:rPr lang="en-US" dirty="0" smtClean="0">
                <a:latin typeface="Helvetica" charset="0"/>
                <a:ea typeface="MS PGothic" charset="0"/>
              </a:rPr>
              <a:t> </a:t>
            </a:r>
            <a:r>
              <a:rPr lang="en-US" dirty="0" err="1">
                <a:latin typeface="Helvetica" charset="0"/>
                <a:ea typeface="MS PGothic" charset="0"/>
              </a:rPr>
              <a:t>undersøges</a:t>
            </a:r>
            <a:r>
              <a:rPr lang="en-US" dirty="0">
                <a:latin typeface="Helvetica" charset="0"/>
                <a:ea typeface="MS PGothic" charset="0"/>
              </a:rPr>
              <a:t> for </a:t>
            </a:r>
            <a:r>
              <a:rPr lang="en-US" dirty="0" err="1">
                <a:latin typeface="Helvetica" charset="0"/>
                <a:ea typeface="MS PGothic" charset="0"/>
              </a:rPr>
              <a:t>senfølger</a:t>
            </a:r>
            <a:r>
              <a:rPr lang="en-US" dirty="0">
                <a:latin typeface="Helvetica" charset="0"/>
                <a:ea typeface="MS PGothic" charset="0"/>
              </a:rPr>
              <a:t> </a:t>
            </a:r>
            <a:r>
              <a:rPr lang="en-US" dirty="0" err="1" smtClean="0">
                <a:latin typeface="Helvetica" charset="0"/>
                <a:ea typeface="MS PGothic" charset="0"/>
              </a:rPr>
              <a:t>i</a:t>
            </a:r>
            <a:r>
              <a:rPr lang="en-US" dirty="0" smtClean="0">
                <a:latin typeface="Helvetica" charset="0"/>
                <a:ea typeface="MS PGothic" charset="0"/>
              </a:rPr>
              <a:t> </a:t>
            </a:r>
            <a:r>
              <a:rPr lang="en-US" dirty="0">
                <a:latin typeface="Helvetica" charset="0"/>
                <a:ea typeface="MS PGothic" charset="0"/>
              </a:rPr>
              <a:t>et </a:t>
            </a:r>
            <a:r>
              <a:rPr lang="en-US" dirty="0" err="1">
                <a:latin typeface="Helvetica" charset="0"/>
                <a:ea typeface="MS PGothic" charset="0"/>
              </a:rPr>
              <a:t>sammenhængende</a:t>
            </a:r>
            <a:endParaRPr lang="en-US" dirty="0">
              <a:latin typeface="Helvetica" charset="0"/>
              <a:ea typeface="MS PGothic" charset="0"/>
            </a:endParaRPr>
          </a:p>
          <a:p>
            <a:pPr marL="0" indent="0">
              <a:buNone/>
            </a:pPr>
            <a:r>
              <a:rPr lang="en-US" dirty="0" smtClean="0">
                <a:latin typeface="Helvetica" charset="0"/>
                <a:ea typeface="MS PGothic" charset="0"/>
              </a:rPr>
              <a:t>   </a:t>
            </a:r>
            <a:r>
              <a:rPr lang="en-US" dirty="0" err="1" smtClean="0">
                <a:latin typeface="Helvetica" charset="0"/>
                <a:ea typeface="MS PGothic" charset="0"/>
              </a:rPr>
              <a:t>koordinerende</a:t>
            </a:r>
            <a:r>
              <a:rPr lang="en-US" dirty="0" smtClean="0">
                <a:latin typeface="Helvetica" charset="0"/>
                <a:ea typeface="MS PGothic" charset="0"/>
              </a:rPr>
              <a:t> </a:t>
            </a:r>
            <a:r>
              <a:rPr lang="en-US" dirty="0" err="1" smtClean="0">
                <a:latin typeface="Helvetica" charset="0"/>
                <a:ea typeface="MS PGothic" charset="0"/>
              </a:rPr>
              <a:t>forløb</a:t>
            </a:r>
            <a:r>
              <a:rPr lang="en-US" dirty="0" smtClean="0">
                <a:latin typeface="Helvetica" charset="0"/>
                <a:ea typeface="MS PGothic" charset="0"/>
              </a:rPr>
              <a:t> </a:t>
            </a:r>
            <a:r>
              <a:rPr lang="en-US" dirty="0" err="1" smtClean="0">
                <a:latin typeface="Helvetica" charset="0"/>
                <a:ea typeface="MS PGothic" charset="0"/>
              </a:rPr>
              <a:t>vha</a:t>
            </a:r>
            <a:r>
              <a:rPr lang="en-US" dirty="0" smtClean="0">
                <a:latin typeface="Helvetica" charset="0"/>
                <a:ea typeface="MS PGothic" charset="0"/>
              </a:rPr>
              <a:t> </a:t>
            </a:r>
            <a:r>
              <a:rPr lang="en-US" dirty="0" err="1" smtClean="0">
                <a:latin typeface="Helvetica" charset="0"/>
                <a:ea typeface="MS PGothic" charset="0"/>
              </a:rPr>
              <a:t>nationale</a:t>
            </a:r>
            <a:r>
              <a:rPr lang="en-US" dirty="0" smtClean="0">
                <a:latin typeface="Helvetica" charset="0"/>
                <a:ea typeface="MS PGothic" charset="0"/>
              </a:rPr>
              <a:t> </a:t>
            </a:r>
            <a:r>
              <a:rPr lang="en-US" dirty="0" err="1" smtClean="0">
                <a:latin typeface="Helvetica" charset="0"/>
                <a:ea typeface="MS PGothic" charset="0"/>
              </a:rPr>
              <a:t>fælles</a:t>
            </a:r>
            <a:r>
              <a:rPr lang="en-US" dirty="0" smtClean="0">
                <a:latin typeface="Helvetica" charset="0"/>
                <a:ea typeface="MS PGothic" charset="0"/>
              </a:rPr>
              <a:t> </a:t>
            </a:r>
            <a:r>
              <a:rPr lang="en-US" dirty="0" err="1" smtClean="0">
                <a:latin typeface="Helvetica" charset="0"/>
                <a:ea typeface="MS PGothic" charset="0"/>
              </a:rPr>
              <a:t>vurderingsredskaber</a:t>
            </a:r>
            <a:endParaRPr lang="en-US" dirty="0">
              <a:latin typeface="Helvetica" charset="0"/>
              <a:ea typeface="MS PGothic" charset="0"/>
            </a:endParaRPr>
          </a:p>
          <a:p>
            <a:endParaRPr lang="en-US" dirty="0">
              <a:latin typeface="Helvetica" charset="0"/>
              <a:ea typeface="MS PGothic" charset="0"/>
            </a:endParaRPr>
          </a:p>
          <a:p>
            <a:r>
              <a:rPr lang="en-US" dirty="0" err="1">
                <a:latin typeface="Helvetica" charset="0"/>
                <a:ea typeface="MS PGothic" charset="0"/>
              </a:rPr>
              <a:t>alle</a:t>
            </a:r>
            <a:r>
              <a:rPr lang="en-US" dirty="0">
                <a:latin typeface="Helvetica" charset="0"/>
                <a:ea typeface="MS PGothic" charset="0"/>
              </a:rPr>
              <a:t> </a:t>
            </a:r>
            <a:r>
              <a:rPr lang="en-US" dirty="0" err="1">
                <a:latin typeface="Helvetica" charset="0"/>
                <a:ea typeface="MS PGothic" charset="0"/>
              </a:rPr>
              <a:t>kræftpatienter</a:t>
            </a:r>
            <a:r>
              <a:rPr lang="en-US" dirty="0">
                <a:latin typeface="Helvetica" charset="0"/>
                <a:ea typeface="MS PGothic" charset="0"/>
              </a:rPr>
              <a:t> med </a:t>
            </a:r>
            <a:r>
              <a:rPr lang="en-US" dirty="0" err="1">
                <a:latin typeface="Helvetica" charset="0"/>
                <a:ea typeface="MS PGothic" charset="0"/>
              </a:rPr>
              <a:t>risiko</a:t>
            </a:r>
            <a:r>
              <a:rPr lang="en-US" dirty="0">
                <a:latin typeface="Helvetica" charset="0"/>
                <a:ea typeface="MS PGothic" charset="0"/>
              </a:rPr>
              <a:t> </a:t>
            </a:r>
            <a:r>
              <a:rPr lang="en-US" dirty="0" smtClean="0">
                <a:latin typeface="Helvetica" charset="0"/>
                <a:ea typeface="MS PGothic" charset="0"/>
              </a:rPr>
              <a:t>for/</a:t>
            </a:r>
            <a:r>
              <a:rPr lang="en-US" dirty="0" err="1" smtClean="0">
                <a:latin typeface="Helvetica" charset="0"/>
                <a:ea typeface="MS PGothic" charset="0"/>
              </a:rPr>
              <a:t>eller</a:t>
            </a:r>
            <a:r>
              <a:rPr lang="en-US" dirty="0" smtClean="0">
                <a:latin typeface="Helvetica" charset="0"/>
                <a:ea typeface="MS PGothic" charset="0"/>
              </a:rPr>
              <a:t> </a:t>
            </a:r>
            <a:r>
              <a:rPr lang="en-US" dirty="0" err="1">
                <a:latin typeface="Helvetica" charset="0"/>
                <a:ea typeface="MS PGothic" charset="0"/>
              </a:rPr>
              <a:t>har</a:t>
            </a:r>
            <a:r>
              <a:rPr lang="en-US" dirty="0">
                <a:latin typeface="Helvetica" charset="0"/>
                <a:ea typeface="MS PGothic" charset="0"/>
              </a:rPr>
              <a:t> </a:t>
            </a:r>
            <a:r>
              <a:rPr lang="en-US" dirty="0" err="1">
                <a:latin typeface="Helvetica" charset="0"/>
                <a:ea typeface="MS PGothic" charset="0"/>
              </a:rPr>
              <a:t>senfølger</a:t>
            </a:r>
            <a:r>
              <a:rPr lang="en-US" dirty="0">
                <a:latin typeface="Helvetica" charset="0"/>
                <a:ea typeface="MS PGothic" charset="0"/>
              </a:rPr>
              <a:t> </a:t>
            </a:r>
            <a:r>
              <a:rPr lang="en-US" dirty="0" err="1">
                <a:latin typeface="Helvetica" charset="0"/>
                <a:ea typeface="MS PGothic" charset="0"/>
              </a:rPr>
              <a:t>skal</a:t>
            </a:r>
            <a:r>
              <a:rPr lang="en-US" dirty="0">
                <a:latin typeface="Helvetica" charset="0"/>
                <a:ea typeface="MS PGothic" charset="0"/>
              </a:rPr>
              <a:t> </a:t>
            </a:r>
            <a:r>
              <a:rPr lang="en-US" dirty="0" err="1">
                <a:latin typeface="Helvetica" charset="0"/>
                <a:ea typeface="MS PGothic" charset="0"/>
              </a:rPr>
              <a:t>henvises</a:t>
            </a:r>
            <a:r>
              <a:rPr lang="en-US" dirty="0">
                <a:latin typeface="Helvetica" charset="0"/>
                <a:ea typeface="MS PGothic" charset="0"/>
              </a:rPr>
              <a:t> </a:t>
            </a:r>
            <a:r>
              <a:rPr lang="en-US" dirty="0" err="1">
                <a:latin typeface="Helvetica" charset="0"/>
                <a:ea typeface="MS PGothic" charset="0"/>
              </a:rPr>
              <a:t>til</a:t>
            </a:r>
            <a:r>
              <a:rPr lang="en-US" dirty="0">
                <a:latin typeface="Helvetica" charset="0"/>
                <a:ea typeface="MS PGothic" charset="0"/>
              </a:rPr>
              <a:t> </a:t>
            </a:r>
          </a:p>
          <a:p>
            <a:pPr marL="0" indent="0">
              <a:buNone/>
            </a:pPr>
            <a:r>
              <a:rPr lang="en-US" dirty="0" smtClean="0">
                <a:latin typeface="Helvetica" charset="0"/>
                <a:ea typeface="MS PGothic" charset="0"/>
              </a:rPr>
              <a:t>   </a:t>
            </a:r>
            <a:r>
              <a:rPr lang="en-US" dirty="0" err="1" smtClean="0">
                <a:latin typeface="Helvetica" charset="0"/>
                <a:ea typeface="MS PGothic" charset="0"/>
              </a:rPr>
              <a:t>rehabilitering</a:t>
            </a:r>
            <a:r>
              <a:rPr lang="en-US" dirty="0" smtClean="0">
                <a:latin typeface="Helvetica" charset="0"/>
                <a:ea typeface="MS PGothic" charset="0"/>
              </a:rPr>
              <a:t> </a:t>
            </a:r>
            <a:r>
              <a:rPr lang="en-US" dirty="0" err="1">
                <a:latin typeface="Helvetica" charset="0"/>
                <a:ea typeface="MS PGothic" charset="0"/>
              </a:rPr>
              <a:t>og</a:t>
            </a:r>
            <a:r>
              <a:rPr lang="en-US" dirty="0">
                <a:latin typeface="Helvetica" charset="0"/>
                <a:ea typeface="MS PGothic" charset="0"/>
              </a:rPr>
              <a:t> </a:t>
            </a:r>
            <a:r>
              <a:rPr lang="en-US" dirty="0" err="1">
                <a:latin typeface="Helvetica" charset="0"/>
                <a:ea typeface="MS PGothic" charset="0"/>
              </a:rPr>
              <a:t>behandling</a:t>
            </a:r>
            <a:r>
              <a:rPr lang="en-US" dirty="0">
                <a:latin typeface="Helvetica" charset="0"/>
                <a:ea typeface="MS PGothic" charset="0"/>
              </a:rPr>
              <a:t> </a:t>
            </a:r>
            <a:r>
              <a:rPr lang="en-US" dirty="0" err="1">
                <a:latin typeface="Helvetica" charset="0"/>
                <a:ea typeface="MS PGothic" charset="0"/>
              </a:rPr>
              <a:t>på</a:t>
            </a:r>
            <a:r>
              <a:rPr lang="en-US" dirty="0">
                <a:latin typeface="Helvetica" charset="0"/>
                <a:ea typeface="MS PGothic" charset="0"/>
              </a:rPr>
              <a:t> </a:t>
            </a:r>
            <a:r>
              <a:rPr lang="en-US" dirty="0" err="1">
                <a:latin typeface="Helvetica" charset="0"/>
                <a:ea typeface="MS PGothic" charset="0"/>
              </a:rPr>
              <a:t>specialiseret</a:t>
            </a:r>
            <a:r>
              <a:rPr lang="en-US" dirty="0">
                <a:latin typeface="Helvetica" charset="0"/>
                <a:ea typeface="MS PGothic" charset="0"/>
              </a:rPr>
              <a:t> </a:t>
            </a:r>
            <a:r>
              <a:rPr lang="en-US" dirty="0" err="1">
                <a:latin typeface="Helvetica" charset="0"/>
                <a:ea typeface="MS PGothic" charset="0"/>
              </a:rPr>
              <a:t>niveau</a:t>
            </a:r>
            <a:endParaRPr lang="en-US" dirty="0">
              <a:latin typeface="Helvetica" charset="0"/>
              <a:ea typeface="MS PGothic" charset="0"/>
            </a:endParaRPr>
          </a:p>
          <a:p>
            <a:endParaRPr lang="en-US" dirty="0">
              <a:latin typeface="Helvetica" charset="0"/>
              <a:ea typeface="MS PGothic" charset="0"/>
            </a:endParaRPr>
          </a:p>
          <a:p>
            <a:r>
              <a:rPr lang="en-US" dirty="0">
                <a:latin typeface="Helvetica" charset="0"/>
                <a:ea typeface="MS PGothic" charset="0"/>
              </a:rPr>
              <a:t>der </a:t>
            </a:r>
            <a:r>
              <a:rPr lang="en-US" dirty="0" err="1">
                <a:latin typeface="Helvetica" charset="0"/>
                <a:ea typeface="MS PGothic" charset="0"/>
              </a:rPr>
              <a:t>oprettes</a:t>
            </a:r>
            <a:r>
              <a:rPr lang="en-US" dirty="0">
                <a:latin typeface="Helvetica" charset="0"/>
                <a:ea typeface="MS PGothic" charset="0"/>
              </a:rPr>
              <a:t> </a:t>
            </a:r>
            <a:r>
              <a:rPr lang="en-US" dirty="0" err="1" smtClean="0">
                <a:latin typeface="Helvetica" charset="0"/>
                <a:ea typeface="MS PGothic" charset="0"/>
              </a:rPr>
              <a:t>senfølgeenheder</a:t>
            </a:r>
            <a:r>
              <a:rPr lang="en-US" dirty="0" smtClean="0">
                <a:latin typeface="Helvetica" charset="0"/>
                <a:ea typeface="MS PGothic" charset="0"/>
              </a:rPr>
              <a:t> 36 mill </a:t>
            </a:r>
            <a:r>
              <a:rPr lang="en-US" dirty="0" err="1" smtClean="0">
                <a:latin typeface="Helvetica" charset="0"/>
                <a:ea typeface="MS PGothic" charset="0"/>
              </a:rPr>
              <a:t>afsat</a:t>
            </a:r>
            <a:r>
              <a:rPr lang="en-US" dirty="0" smtClean="0">
                <a:latin typeface="Helvetica" charset="0"/>
                <a:ea typeface="MS PGothic" charset="0"/>
              </a:rPr>
              <a:t> </a:t>
            </a:r>
            <a:r>
              <a:rPr lang="en-US" dirty="0" err="1" smtClean="0">
                <a:latin typeface="Helvetica" charset="0"/>
                <a:ea typeface="MS PGothic" charset="0"/>
              </a:rPr>
              <a:t>hertil</a:t>
            </a:r>
            <a:r>
              <a:rPr lang="en-US" dirty="0" smtClean="0">
                <a:latin typeface="Helvetica" charset="0"/>
                <a:ea typeface="MS PGothic" charset="0"/>
              </a:rPr>
              <a:t> </a:t>
            </a:r>
            <a:r>
              <a:rPr lang="en-US" dirty="0" err="1" smtClean="0">
                <a:latin typeface="Helvetica" charset="0"/>
                <a:ea typeface="MS PGothic" charset="0"/>
              </a:rPr>
              <a:t>af</a:t>
            </a:r>
            <a:r>
              <a:rPr lang="en-US" dirty="0" smtClean="0">
                <a:latin typeface="Helvetica" charset="0"/>
                <a:ea typeface="MS PGothic" charset="0"/>
              </a:rPr>
              <a:t> KB</a:t>
            </a:r>
            <a:endParaRPr lang="en-US" dirty="0">
              <a:latin typeface="Helvetica" charset="0"/>
              <a:ea typeface="MS PGothic" charset="0"/>
            </a:endParaRPr>
          </a:p>
          <a:p>
            <a:endParaRPr lang="en-US"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12877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21099"/>
            <a:ext cx="10515600" cy="793715"/>
          </a:xfrm>
        </p:spPr>
        <p:txBody>
          <a:bodyPr>
            <a:normAutofit/>
          </a:bodyPr>
          <a:lstStyle/>
          <a:p>
            <a:r>
              <a:rPr lang="en-US" sz="4000" dirty="0" smtClean="0"/>
              <a:t>“Livet </a:t>
            </a:r>
            <a:r>
              <a:rPr lang="en-US" sz="4000" dirty="0" err="1" smtClean="0"/>
              <a:t>er</a:t>
            </a:r>
            <a:r>
              <a:rPr lang="en-US" sz="4000" dirty="0" smtClean="0"/>
              <a:t> </a:t>
            </a:r>
            <a:r>
              <a:rPr lang="en-US" sz="4000" dirty="0" err="1" smtClean="0"/>
              <a:t>ikke</a:t>
            </a:r>
            <a:r>
              <a:rPr lang="en-US" sz="4000" dirty="0" smtClean="0"/>
              <a:t> </a:t>
            </a:r>
            <a:r>
              <a:rPr lang="en-US" sz="4000" dirty="0" err="1" smtClean="0"/>
              <a:t>som</a:t>
            </a:r>
            <a:r>
              <a:rPr lang="en-US" sz="4000" dirty="0" smtClean="0"/>
              <a:t> </a:t>
            </a:r>
            <a:r>
              <a:rPr lang="en-US" sz="4000" dirty="0" err="1" smtClean="0"/>
              <a:t>før</a:t>
            </a:r>
            <a:r>
              <a:rPr lang="en-US" sz="4000" dirty="0" smtClean="0"/>
              <a:t>”</a:t>
            </a:r>
            <a:endParaRPr lang="en-US" sz="4000" dirty="0"/>
          </a:p>
        </p:txBody>
      </p:sp>
      <p:sp>
        <p:nvSpPr>
          <p:cNvPr id="3" name="Content Placeholder 2"/>
          <p:cNvSpPr>
            <a:spLocks noGrp="1"/>
          </p:cNvSpPr>
          <p:nvPr>
            <p:ph idx="1"/>
          </p:nvPr>
        </p:nvSpPr>
        <p:spPr>
          <a:xfrm>
            <a:off x="838200" y="2368933"/>
            <a:ext cx="10515600" cy="3808030"/>
          </a:xfrm>
        </p:spPr>
        <p:txBody>
          <a:bodyPr/>
          <a:lstStyle/>
          <a:p>
            <a:pPr marL="0" indent="0">
              <a:buNone/>
            </a:pPr>
            <a:r>
              <a:rPr lang="en-US" sz="3200" dirty="0" err="1" smtClean="0"/>
              <a:t>Hvad</a:t>
            </a:r>
            <a:r>
              <a:rPr lang="en-US" sz="3200" dirty="0" smtClean="0"/>
              <a:t> </a:t>
            </a:r>
            <a:r>
              <a:rPr lang="en-US" sz="3200" dirty="0" smtClean="0"/>
              <a:t>ligger der </a:t>
            </a:r>
            <a:r>
              <a:rPr lang="en-US" sz="3200" dirty="0"/>
              <a:t>i</a:t>
            </a:r>
            <a:r>
              <a:rPr lang="en-US" sz="3200" dirty="0" smtClean="0"/>
              <a:t> </a:t>
            </a:r>
            <a:r>
              <a:rPr lang="en-US" sz="3200" dirty="0" err="1" smtClean="0"/>
              <a:t>det</a:t>
            </a:r>
            <a:r>
              <a:rPr lang="en-US" sz="3200" dirty="0" smtClean="0"/>
              <a:t> ?</a:t>
            </a:r>
          </a:p>
          <a:p>
            <a:pPr marL="0" indent="0">
              <a:buNone/>
            </a:pPr>
            <a:endParaRPr lang="en-US" sz="3200" dirty="0"/>
          </a:p>
          <a:p>
            <a:pPr marL="0" indent="0">
              <a:buNone/>
            </a:pPr>
            <a:r>
              <a:rPr lang="en-US" sz="3200" dirty="0" err="1" smtClean="0"/>
              <a:t>Hvordan</a:t>
            </a:r>
            <a:r>
              <a:rPr lang="en-US" sz="3200" dirty="0" smtClean="0"/>
              <a:t> </a:t>
            </a:r>
            <a:r>
              <a:rPr lang="en-US" sz="3200" dirty="0" err="1" smtClean="0"/>
              <a:t>er</a:t>
            </a:r>
            <a:r>
              <a:rPr lang="en-US" sz="3200" dirty="0" smtClean="0"/>
              <a:t> </a:t>
            </a:r>
            <a:r>
              <a:rPr lang="en-US" sz="3200" dirty="0" err="1" smtClean="0"/>
              <a:t>det</a:t>
            </a:r>
            <a:r>
              <a:rPr lang="en-US" sz="3200" dirty="0" smtClean="0"/>
              <a:t> for dig/</a:t>
            </a:r>
            <a:r>
              <a:rPr lang="en-US" sz="3200" dirty="0" err="1" smtClean="0"/>
              <a:t>jer</a:t>
            </a:r>
            <a:r>
              <a:rPr lang="en-US" sz="3200" dirty="0" smtClean="0"/>
              <a:t> ?</a:t>
            </a:r>
            <a:endParaRPr lang="en-US" sz="3200"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2779242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01303"/>
            <a:ext cx="10515600" cy="830346"/>
          </a:xfrm>
        </p:spPr>
        <p:txBody>
          <a:bodyPr>
            <a:normAutofit/>
          </a:bodyPr>
          <a:lstStyle/>
          <a:p>
            <a:r>
              <a:rPr lang="en-US" sz="3200" dirty="0" smtClean="0"/>
              <a:t>“den </a:t>
            </a:r>
            <a:r>
              <a:rPr lang="en-US" sz="3200" dirty="0" err="1" smtClean="0"/>
              <a:t>nye</a:t>
            </a:r>
            <a:r>
              <a:rPr lang="en-US" sz="3200" dirty="0" smtClean="0"/>
              <a:t> </a:t>
            </a:r>
            <a:r>
              <a:rPr lang="en-US" sz="3200" dirty="0" err="1" smtClean="0"/>
              <a:t>rejse</a:t>
            </a:r>
            <a:r>
              <a:rPr lang="en-US" sz="3200" dirty="0" smtClean="0"/>
              <a:t> for </a:t>
            </a:r>
            <a:r>
              <a:rPr lang="en-US" sz="3200" dirty="0" err="1" smtClean="0"/>
              <a:t>mennesker</a:t>
            </a:r>
            <a:r>
              <a:rPr lang="en-US" sz="3200" dirty="0" smtClean="0"/>
              <a:t> med </a:t>
            </a:r>
            <a:r>
              <a:rPr lang="en-US" sz="3200" dirty="0" err="1" smtClean="0"/>
              <a:t>kræft</a:t>
            </a:r>
            <a:r>
              <a:rPr lang="en-US" sz="3200" dirty="0" smtClean="0"/>
              <a:t>”</a:t>
            </a:r>
            <a:endParaRPr lang="en-US" sz="3200" dirty="0"/>
          </a:p>
        </p:txBody>
      </p:sp>
      <p:sp>
        <p:nvSpPr>
          <p:cNvPr id="3" name="Content Placeholder 2"/>
          <p:cNvSpPr>
            <a:spLocks noGrp="1"/>
          </p:cNvSpPr>
          <p:nvPr>
            <p:ph idx="1"/>
          </p:nvPr>
        </p:nvSpPr>
        <p:spPr>
          <a:xfrm>
            <a:off x="850411" y="1807227"/>
            <a:ext cx="10515600" cy="4286058"/>
          </a:xfrm>
        </p:spPr>
        <p:txBody>
          <a:bodyPr>
            <a:normAutofit/>
          </a:bodyPr>
          <a:lstStyle/>
          <a:p>
            <a:pPr marL="0" indent="0">
              <a:buNone/>
            </a:pPr>
            <a:r>
              <a:rPr lang="en-US" sz="2000" dirty="0" smtClean="0"/>
              <a:t>“</a:t>
            </a:r>
            <a:r>
              <a:rPr lang="en-US" sz="2000" dirty="0" err="1" smtClean="0"/>
              <a:t>som</a:t>
            </a:r>
            <a:r>
              <a:rPr lang="en-US" sz="2000" dirty="0" smtClean="0"/>
              <a:t> </a:t>
            </a:r>
            <a:r>
              <a:rPr lang="en-US" sz="2000" dirty="0" err="1" smtClean="0"/>
              <a:t>om</a:t>
            </a:r>
            <a:r>
              <a:rPr lang="en-US" sz="2000" dirty="0" smtClean="0"/>
              <a:t> </a:t>
            </a:r>
            <a:r>
              <a:rPr lang="en-US" sz="2000" dirty="0" err="1" smtClean="0"/>
              <a:t>det</a:t>
            </a:r>
            <a:r>
              <a:rPr lang="en-US" sz="2000" dirty="0" smtClean="0"/>
              <a:t> at </a:t>
            </a:r>
            <a:r>
              <a:rPr lang="en-US" sz="2000" dirty="0" err="1" smtClean="0"/>
              <a:t>få</a:t>
            </a:r>
            <a:r>
              <a:rPr lang="en-US" sz="2000" dirty="0" smtClean="0"/>
              <a:t> </a:t>
            </a:r>
            <a:r>
              <a:rPr lang="en-US" sz="2000" dirty="0" err="1" smtClean="0"/>
              <a:t>kræft</a:t>
            </a:r>
            <a:r>
              <a:rPr lang="en-US" sz="2000" dirty="0" smtClean="0"/>
              <a:t> </a:t>
            </a:r>
            <a:r>
              <a:rPr lang="en-US" sz="2000" dirty="0" err="1" smtClean="0"/>
              <a:t>er</a:t>
            </a:r>
            <a:r>
              <a:rPr lang="en-US" sz="2000" dirty="0" smtClean="0"/>
              <a:t> at </a:t>
            </a:r>
            <a:r>
              <a:rPr lang="en-US" sz="2000" dirty="0" err="1" smtClean="0"/>
              <a:t>sammenligne</a:t>
            </a:r>
            <a:r>
              <a:rPr lang="en-US" sz="2000" dirty="0" smtClean="0"/>
              <a:t> med et </a:t>
            </a:r>
            <a:r>
              <a:rPr lang="en-US" sz="2000" dirty="0" err="1" smtClean="0"/>
              <a:t>vidunderligt</a:t>
            </a:r>
            <a:r>
              <a:rPr lang="en-US" sz="2000" dirty="0" smtClean="0"/>
              <a:t> </a:t>
            </a:r>
            <a:r>
              <a:rPr lang="en-US" sz="2000" dirty="0" err="1" smtClean="0"/>
              <a:t>tre</a:t>
            </a:r>
            <a:r>
              <a:rPr lang="en-US" sz="2000" dirty="0" smtClean="0"/>
              <a:t> </a:t>
            </a:r>
            <a:r>
              <a:rPr lang="en-US" sz="2000" dirty="0" err="1" smtClean="0"/>
              <a:t>ugers</a:t>
            </a:r>
            <a:r>
              <a:rPr lang="en-US" sz="2000" dirty="0" smtClean="0"/>
              <a:t> </a:t>
            </a:r>
            <a:r>
              <a:rPr lang="en-US" sz="2000" dirty="0" err="1" smtClean="0"/>
              <a:t>ophold</a:t>
            </a:r>
            <a:r>
              <a:rPr lang="en-US" sz="2000" dirty="0" smtClean="0"/>
              <a:t> </a:t>
            </a:r>
            <a:r>
              <a:rPr lang="en-US" sz="2000" dirty="0" err="1" smtClean="0"/>
              <a:t>tiI</a:t>
            </a:r>
            <a:r>
              <a:rPr lang="en-US" sz="2000" dirty="0" smtClean="0"/>
              <a:t> </a:t>
            </a:r>
            <a:r>
              <a:rPr lang="en-US" sz="2000" dirty="0" err="1" smtClean="0"/>
              <a:t>udlandet</a:t>
            </a:r>
            <a:r>
              <a:rPr lang="en-US" sz="2000" dirty="0" smtClean="0"/>
              <a:t>”</a:t>
            </a:r>
          </a:p>
          <a:p>
            <a:pPr marL="0" indent="0">
              <a:buNone/>
            </a:pPr>
            <a:endParaRPr lang="en-US" sz="2000" dirty="0"/>
          </a:p>
          <a:p>
            <a:pPr marL="0" indent="0">
              <a:buNone/>
            </a:pPr>
            <a:r>
              <a:rPr lang="en-US" sz="2000" dirty="0" smtClean="0"/>
              <a:t>“</a:t>
            </a:r>
            <a:r>
              <a:rPr lang="en-US" sz="2000" dirty="0" err="1" smtClean="0"/>
              <a:t>det</a:t>
            </a:r>
            <a:r>
              <a:rPr lang="en-US" sz="2000" dirty="0" smtClean="0"/>
              <a:t> positive </a:t>
            </a:r>
            <a:r>
              <a:rPr lang="en-US" sz="2000" dirty="0" err="1" smtClean="0"/>
              <a:t>udsagn</a:t>
            </a:r>
            <a:r>
              <a:rPr lang="en-US" sz="2000" dirty="0" smtClean="0"/>
              <a:t> </a:t>
            </a:r>
            <a:r>
              <a:rPr lang="en-US" sz="2000" dirty="0" err="1" smtClean="0"/>
              <a:t>i</a:t>
            </a:r>
            <a:r>
              <a:rPr lang="en-US" sz="2000" dirty="0" smtClean="0"/>
              <a:t> </a:t>
            </a:r>
            <a:r>
              <a:rPr lang="en-US" sz="2000" dirty="0" err="1" smtClean="0"/>
              <a:t>rejsemetaforen</a:t>
            </a:r>
            <a:r>
              <a:rPr lang="en-US" sz="2000" dirty="0" smtClean="0"/>
              <a:t> </a:t>
            </a:r>
            <a:r>
              <a:rPr lang="en-US" sz="2000" dirty="0" err="1" smtClean="0"/>
              <a:t>er</a:t>
            </a:r>
            <a:r>
              <a:rPr lang="en-US" sz="2000" dirty="0" smtClean="0"/>
              <a:t> et </a:t>
            </a:r>
            <a:r>
              <a:rPr lang="en-US" sz="2000" dirty="0" err="1" smtClean="0"/>
              <a:t>bedrag</a:t>
            </a:r>
            <a:r>
              <a:rPr lang="en-US" sz="2000" dirty="0" smtClean="0"/>
              <a:t> </a:t>
            </a:r>
            <a:r>
              <a:rPr lang="en-US" sz="2000" dirty="0" err="1" smtClean="0"/>
              <a:t>og</a:t>
            </a:r>
            <a:r>
              <a:rPr lang="en-US" sz="2000" dirty="0" smtClean="0"/>
              <a:t> </a:t>
            </a:r>
            <a:r>
              <a:rPr lang="en-US" sz="2000" dirty="0" err="1" smtClean="0"/>
              <a:t>har</a:t>
            </a:r>
            <a:r>
              <a:rPr lang="en-US" sz="2000" dirty="0" smtClean="0"/>
              <a:t> </a:t>
            </a:r>
            <a:r>
              <a:rPr lang="en-US" sz="2000" dirty="0" err="1" smtClean="0"/>
              <a:t>intet</a:t>
            </a:r>
            <a:r>
              <a:rPr lang="en-US" sz="2000" dirty="0" smtClean="0"/>
              <a:t> med de </a:t>
            </a:r>
            <a:r>
              <a:rPr lang="en-US" sz="2000" dirty="0" err="1" smtClean="0"/>
              <a:t>udfordringer</a:t>
            </a:r>
            <a:r>
              <a:rPr lang="en-US" sz="2000" dirty="0" smtClean="0"/>
              <a:t> </a:t>
            </a:r>
            <a:r>
              <a:rPr lang="en-US" sz="2000" dirty="0" err="1" smtClean="0"/>
              <a:t>og</a:t>
            </a:r>
            <a:r>
              <a:rPr lang="en-US" sz="2000" dirty="0" smtClean="0"/>
              <a:t> den </a:t>
            </a:r>
            <a:r>
              <a:rPr lang="en-US" sz="2000" dirty="0" err="1" smtClean="0"/>
              <a:t>sorg</a:t>
            </a:r>
            <a:r>
              <a:rPr lang="en-US" sz="2000" dirty="0" smtClean="0"/>
              <a:t> </a:t>
            </a:r>
            <a:r>
              <a:rPr lang="en-US" sz="2000" dirty="0" err="1" smtClean="0"/>
              <a:t>det</a:t>
            </a:r>
            <a:r>
              <a:rPr lang="en-US" sz="2000" dirty="0" smtClean="0"/>
              <a:t> </a:t>
            </a:r>
            <a:r>
              <a:rPr lang="en-US" sz="2000" dirty="0" err="1" smtClean="0"/>
              <a:t>er</a:t>
            </a:r>
            <a:r>
              <a:rPr lang="en-US" sz="2000" dirty="0" smtClean="0"/>
              <a:t> at </a:t>
            </a:r>
            <a:r>
              <a:rPr lang="en-US" sz="2000" dirty="0" err="1" smtClean="0"/>
              <a:t>få</a:t>
            </a:r>
            <a:r>
              <a:rPr lang="en-US" sz="2000" dirty="0" smtClean="0"/>
              <a:t> </a:t>
            </a:r>
            <a:r>
              <a:rPr lang="en-US" sz="2000" dirty="0" err="1" smtClean="0"/>
              <a:t>kræft</a:t>
            </a:r>
            <a:r>
              <a:rPr lang="en-US" sz="2000" dirty="0" smtClean="0"/>
              <a:t>”</a:t>
            </a:r>
          </a:p>
          <a:p>
            <a:pPr marL="0" indent="0">
              <a:buNone/>
            </a:pPr>
            <a:endParaRPr lang="en-US" sz="2000" dirty="0"/>
          </a:p>
          <a:p>
            <a:pPr marL="0" indent="0">
              <a:buNone/>
            </a:pPr>
            <a:r>
              <a:rPr lang="en-US" sz="2000" dirty="0" smtClean="0"/>
              <a:t>“der </a:t>
            </a:r>
            <a:r>
              <a:rPr lang="en-US" sz="2000" dirty="0" err="1" smtClean="0"/>
              <a:t>er</a:t>
            </a:r>
            <a:r>
              <a:rPr lang="en-US" sz="2000" dirty="0" smtClean="0"/>
              <a:t> </a:t>
            </a:r>
            <a:r>
              <a:rPr lang="en-US" sz="2000" dirty="0" err="1" smtClean="0"/>
              <a:t>hele</a:t>
            </a:r>
            <a:r>
              <a:rPr lang="en-US" sz="2000" dirty="0" smtClean="0"/>
              <a:t> </a:t>
            </a:r>
            <a:r>
              <a:rPr lang="en-US" sz="2000" dirty="0" err="1" smtClean="0"/>
              <a:t>tiden</a:t>
            </a:r>
            <a:r>
              <a:rPr lang="en-US" sz="2000" dirty="0" smtClean="0"/>
              <a:t> </a:t>
            </a:r>
            <a:r>
              <a:rPr lang="en-US" sz="2000" dirty="0" err="1" smtClean="0"/>
              <a:t>benspænd</a:t>
            </a:r>
            <a:r>
              <a:rPr lang="en-US" sz="2000" dirty="0" smtClean="0"/>
              <a:t>, </a:t>
            </a:r>
            <a:r>
              <a:rPr lang="en-US" sz="2000" dirty="0" err="1" smtClean="0"/>
              <a:t>når</a:t>
            </a:r>
            <a:r>
              <a:rPr lang="en-US" sz="2000" dirty="0" smtClean="0"/>
              <a:t> man </a:t>
            </a:r>
            <a:r>
              <a:rPr lang="en-US" sz="2000" dirty="0" err="1" smtClean="0"/>
              <a:t>får</a:t>
            </a:r>
            <a:r>
              <a:rPr lang="en-US" sz="2000" dirty="0" smtClean="0"/>
              <a:t> </a:t>
            </a:r>
            <a:r>
              <a:rPr lang="en-US" sz="2000" dirty="0" err="1" smtClean="0"/>
              <a:t>kræft</a:t>
            </a:r>
            <a:r>
              <a:rPr lang="en-US" sz="2000" dirty="0" smtClean="0"/>
              <a:t>”</a:t>
            </a:r>
          </a:p>
          <a:p>
            <a:pPr marL="0" indent="0">
              <a:buNone/>
            </a:pPr>
            <a:endParaRPr lang="en-US" sz="2000" dirty="0"/>
          </a:p>
          <a:p>
            <a:pPr marL="0" indent="0">
              <a:buNone/>
            </a:pPr>
            <a:r>
              <a:rPr lang="en-US" sz="2000" dirty="0" smtClean="0"/>
              <a:t>“en </a:t>
            </a:r>
            <a:r>
              <a:rPr lang="en-US" sz="2000" dirty="0" err="1" smtClean="0"/>
              <a:t>kræftpatient</a:t>
            </a:r>
            <a:r>
              <a:rPr lang="en-US" sz="2000" dirty="0" smtClean="0"/>
              <a:t> </a:t>
            </a:r>
            <a:r>
              <a:rPr lang="en-US" sz="2000" dirty="0" err="1" smtClean="0"/>
              <a:t>kan</a:t>
            </a:r>
            <a:r>
              <a:rPr lang="en-US" sz="2000" dirty="0" smtClean="0"/>
              <a:t> se sig </a:t>
            </a:r>
            <a:r>
              <a:rPr lang="en-US" sz="2000" dirty="0" err="1" smtClean="0"/>
              <a:t>selv</a:t>
            </a:r>
            <a:r>
              <a:rPr lang="en-US" sz="2000" dirty="0" smtClean="0"/>
              <a:t> </a:t>
            </a:r>
            <a:r>
              <a:rPr lang="en-US" sz="2000" dirty="0" err="1" smtClean="0"/>
              <a:t>omdannet</a:t>
            </a:r>
            <a:r>
              <a:rPr lang="en-US" sz="2000" dirty="0" smtClean="0"/>
              <a:t> </a:t>
            </a:r>
            <a:r>
              <a:rPr lang="en-US" sz="2000" dirty="0" err="1" smtClean="0"/>
              <a:t>til</a:t>
            </a:r>
            <a:r>
              <a:rPr lang="en-US" sz="2000" dirty="0" smtClean="0"/>
              <a:t> den </a:t>
            </a:r>
            <a:r>
              <a:rPr lang="en-US" sz="2000" dirty="0" err="1" smtClean="0"/>
              <a:t>kroniske</a:t>
            </a:r>
            <a:r>
              <a:rPr lang="en-US" sz="2000" dirty="0" smtClean="0"/>
              <a:t> patient”</a:t>
            </a:r>
          </a:p>
          <a:p>
            <a:pPr marL="0" indent="0">
              <a:buNone/>
            </a:pPr>
            <a:endParaRPr lang="en-US" sz="2000" dirty="0"/>
          </a:p>
          <a:p>
            <a:pPr marL="0" indent="0">
              <a:buNone/>
            </a:pPr>
            <a:r>
              <a:rPr lang="en-US" sz="1600" i="1" dirty="0" err="1" smtClean="0"/>
              <a:t>Kilde</a:t>
            </a:r>
            <a:r>
              <a:rPr lang="en-US" sz="1600" i="1" dirty="0" smtClean="0"/>
              <a:t>: Professor </a:t>
            </a:r>
            <a:r>
              <a:rPr lang="en-US" sz="1600" i="1" dirty="0" err="1" smtClean="0"/>
              <a:t>i</a:t>
            </a:r>
            <a:r>
              <a:rPr lang="en-US" sz="1600" i="1" dirty="0" smtClean="0"/>
              <a:t> </a:t>
            </a:r>
            <a:r>
              <a:rPr lang="en-US" sz="1600" i="1" dirty="0" err="1" smtClean="0"/>
              <a:t>senfølger</a:t>
            </a:r>
            <a:r>
              <a:rPr lang="en-US" sz="1600" i="1" dirty="0" smtClean="0"/>
              <a:t>, </a:t>
            </a:r>
            <a:r>
              <a:rPr lang="en-US" sz="1600" i="1" dirty="0" err="1" smtClean="0"/>
              <a:t>Christoffer</a:t>
            </a:r>
            <a:r>
              <a:rPr lang="en-US" sz="1600" i="1" dirty="0" smtClean="0"/>
              <a:t> Johansen, dr. med. </a:t>
            </a:r>
            <a:r>
              <a:rPr lang="en-US" sz="1600" i="1" dirty="0" err="1"/>
              <a:t>o</a:t>
            </a:r>
            <a:r>
              <a:rPr lang="en-US" sz="1600" i="1" dirty="0" err="1" smtClean="0"/>
              <a:t>g</a:t>
            </a:r>
            <a:r>
              <a:rPr lang="en-US" sz="1600" i="1" dirty="0" smtClean="0"/>
              <a:t> </a:t>
            </a:r>
            <a:r>
              <a:rPr lang="en-US" sz="1600" i="1" dirty="0" err="1" smtClean="0"/>
              <a:t>Ph.d</a:t>
            </a:r>
            <a:r>
              <a:rPr lang="en-US" sz="1600" i="1" dirty="0" smtClean="0"/>
              <a:t>, </a:t>
            </a:r>
            <a:r>
              <a:rPr lang="en-US" sz="1600" i="1" dirty="0" err="1" smtClean="0"/>
              <a:t>Onkologisk</a:t>
            </a:r>
            <a:r>
              <a:rPr lang="en-US" sz="1600" i="1" dirty="0" smtClean="0"/>
              <a:t> </a:t>
            </a:r>
            <a:r>
              <a:rPr lang="en-US" sz="1600" i="1" dirty="0" err="1" smtClean="0"/>
              <a:t>Klinik</a:t>
            </a:r>
            <a:r>
              <a:rPr lang="en-US" sz="1600" i="1" dirty="0" smtClean="0"/>
              <a:t>, Finsen </a:t>
            </a:r>
            <a:r>
              <a:rPr lang="en-US" sz="1600" i="1" dirty="0" err="1" smtClean="0"/>
              <a:t>Centeret</a:t>
            </a:r>
            <a:r>
              <a:rPr lang="en-US" sz="1600" i="1" dirty="0" smtClean="0"/>
              <a:t>, </a:t>
            </a:r>
            <a:r>
              <a:rPr lang="en-US" sz="1600" i="1" dirty="0" err="1" smtClean="0"/>
              <a:t>Rigshospitalet</a:t>
            </a:r>
            <a:r>
              <a:rPr lang="en-US" sz="1600" i="1" dirty="0" smtClean="0"/>
              <a:t>, Livet </a:t>
            </a:r>
            <a:r>
              <a:rPr lang="en-US" sz="1600" i="1" dirty="0" err="1" smtClean="0"/>
              <a:t>efter</a:t>
            </a:r>
            <a:r>
              <a:rPr lang="en-US" sz="1600" i="1" dirty="0" smtClean="0"/>
              <a:t> </a:t>
            </a:r>
            <a:r>
              <a:rPr lang="en-US" sz="1600" i="1" dirty="0" err="1" smtClean="0"/>
              <a:t>Kræft</a:t>
            </a:r>
            <a:r>
              <a:rPr lang="en-US" sz="1600" i="1" dirty="0" smtClean="0"/>
              <a:t>. </a:t>
            </a:r>
            <a:r>
              <a:rPr lang="en-US" sz="1600" i="1" dirty="0" err="1" smtClean="0"/>
              <a:t>Kræftens</a:t>
            </a:r>
            <a:r>
              <a:rPr lang="en-US" sz="1600" i="1" dirty="0" smtClean="0"/>
              <a:t> </a:t>
            </a:r>
            <a:r>
              <a:rPr lang="en-US" sz="1600" i="1" dirty="0" err="1" smtClean="0"/>
              <a:t>Bekæmpelse</a:t>
            </a:r>
            <a:r>
              <a:rPr lang="en-US" sz="1600" i="1" dirty="0" smtClean="0"/>
              <a:t> </a:t>
            </a:r>
            <a:r>
              <a:rPr lang="en-US" sz="1600" i="1" dirty="0" err="1" smtClean="0"/>
              <a:t>Forskning</a:t>
            </a:r>
            <a:r>
              <a:rPr lang="en-US" sz="1600" i="1" dirty="0" smtClean="0"/>
              <a:t> Center.</a:t>
            </a:r>
            <a:endParaRPr lang="en-US" sz="1600" i="1"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2272252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3711"/>
            <a:ext cx="10515600" cy="578443"/>
          </a:xfrm>
        </p:spPr>
        <p:txBody>
          <a:bodyPr>
            <a:normAutofit/>
          </a:bodyPr>
          <a:lstStyle/>
          <a:p>
            <a:r>
              <a:rPr lang="en-US" sz="3200" dirty="0" smtClean="0"/>
              <a:t>Angst for </a:t>
            </a:r>
            <a:r>
              <a:rPr lang="en-US" sz="3200" dirty="0" err="1" smtClean="0"/>
              <a:t>tilbagefald</a:t>
            </a:r>
            <a:endParaRPr lang="en-US" sz="3200" dirty="0"/>
          </a:p>
        </p:txBody>
      </p:sp>
      <p:sp>
        <p:nvSpPr>
          <p:cNvPr id="3" name="Content Placeholder 2"/>
          <p:cNvSpPr>
            <a:spLocks noGrp="1"/>
          </p:cNvSpPr>
          <p:nvPr>
            <p:ph idx="1"/>
          </p:nvPr>
        </p:nvSpPr>
        <p:spPr>
          <a:xfrm>
            <a:off x="838200" y="1810776"/>
            <a:ext cx="10515600" cy="4941909"/>
          </a:xfrm>
        </p:spPr>
        <p:txBody>
          <a:bodyPr>
            <a:noAutofit/>
          </a:bodyPr>
          <a:lstStyle/>
          <a:p>
            <a:pPr marL="0" indent="0">
              <a:buNone/>
            </a:pPr>
            <a:r>
              <a:rPr lang="en-US" sz="1800" dirty="0" err="1">
                <a:latin typeface="Helvetica" charset="0"/>
                <a:ea typeface="MS PGothic" charset="0"/>
              </a:rPr>
              <a:t>Beskrives</a:t>
            </a:r>
            <a:r>
              <a:rPr lang="en-US" sz="1800" dirty="0">
                <a:latin typeface="Helvetica" charset="0"/>
                <a:ea typeface="MS PGothic" charset="0"/>
              </a:rPr>
              <a:t> </a:t>
            </a:r>
            <a:r>
              <a:rPr lang="en-US" sz="1800" dirty="0" err="1">
                <a:latin typeface="Helvetica" charset="0"/>
                <a:ea typeface="MS PGothic" charset="0"/>
              </a:rPr>
              <a:t>som</a:t>
            </a:r>
            <a:r>
              <a:rPr lang="en-US" sz="1800" dirty="0">
                <a:latin typeface="Helvetica" charset="0"/>
                <a:ea typeface="MS PGothic" charset="0"/>
              </a:rPr>
              <a:t> en </a:t>
            </a:r>
            <a:r>
              <a:rPr lang="en-US" sz="1800" dirty="0" err="1">
                <a:latin typeface="Helvetica" charset="0"/>
                <a:ea typeface="MS PGothic" charset="0"/>
              </a:rPr>
              <a:t>af</a:t>
            </a:r>
            <a:r>
              <a:rPr lang="en-US" sz="1800" dirty="0">
                <a:latin typeface="Helvetica" charset="0"/>
                <a:ea typeface="MS PGothic" charset="0"/>
              </a:rPr>
              <a:t> de </a:t>
            </a:r>
            <a:r>
              <a:rPr lang="en-US" sz="1800" dirty="0" err="1">
                <a:latin typeface="Helvetica" charset="0"/>
                <a:ea typeface="MS PGothic" charset="0"/>
              </a:rPr>
              <a:t>mest</a:t>
            </a:r>
            <a:r>
              <a:rPr lang="en-US" sz="1800" dirty="0">
                <a:latin typeface="Helvetica" charset="0"/>
                <a:ea typeface="MS PGothic" charset="0"/>
              </a:rPr>
              <a:t> </a:t>
            </a:r>
            <a:r>
              <a:rPr lang="en-US" sz="1800" dirty="0" err="1">
                <a:latin typeface="Helvetica" charset="0"/>
                <a:ea typeface="MS PGothic" charset="0"/>
              </a:rPr>
              <a:t>gennem-gribende</a:t>
            </a:r>
            <a:r>
              <a:rPr lang="en-US" sz="1800" dirty="0">
                <a:latin typeface="Helvetica" charset="0"/>
                <a:ea typeface="MS PGothic" charset="0"/>
              </a:rPr>
              <a:t> </a:t>
            </a:r>
            <a:r>
              <a:rPr lang="en-US" sz="1800" dirty="0" err="1">
                <a:latin typeface="Helvetica" charset="0"/>
                <a:ea typeface="MS PGothic" charset="0"/>
              </a:rPr>
              <a:t>senfølger</a:t>
            </a:r>
            <a:r>
              <a:rPr lang="en-US" sz="1800" dirty="0">
                <a:latin typeface="Helvetica" charset="0"/>
                <a:ea typeface="MS PGothic" charset="0"/>
              </a:rPr>
              <a:t>. </a:t>
            </a:r>
            <a:r>
              <a:rPr lang="en-US" sz="1800" dirty="0" err="1">
                <a:latin typeface="Helvetica" charset="0"/>
                <a:ea typeface="MS PGothic" charset="0"/>
              </a:rPr>
              <a:t>Som</a:t>
            </a:r>
            <a:r>
              <a:rPr lang="en-US" sz="1800" dirty="0">
                <a:latin typeface="Helvetica" charset="0"/>
                <a:ea typeface="MS PGothic" charset="0"/>
              </a:rPr>
              <a:t> </a:t>
            </a:r>
            <a:r>
              <a:rPr lang="en-US" sz="1800" dirty="0" err="1">
                <a:latin typeface="Helvetica" charset="0"/>
                <a:ea typeface="MS PGothic" charset="0"/>
              </a:rPr>
              <a:t>kan</a:t>
            </a:r>
            <a:r>
              <a:rPr lang="en-US" sz="1800" dirty="0">
                <a:latin typeface="Helvetica" charset="0"/>
                <a:ea typeface="MS PGothic" charset="0"/>
              </a:rPr>
              <a:t> </a:t>
            </a:r>
            <a:r>
              <a:rPr lang="en-US" sz="1800" dirty="0" err="1">
                <a:latin typeface="Helvetica" charset="0"/>
                <a:ea typeface="MS PGothic" charset="0"/>
              </a:rPr>
              <a:t>forhindre</a:t>
            </a:r>
            <a:r>
              <a:rPr lang="en-US" sz="1800" dirty="0">
                <a:latin typeface="Helvetica" charset="0"/>
                <a:ea typeface="MS PGothic" charset="0"/>
              </a:rPr>
              <a:t> </a:t>
            </a:r>
            <a:r>
              <a:rPr lang="en-US" sz="1800" dirty="0" err="1">
                <a:latin typeface="Helvetica" charset="0"/>
                <a:ea typeface="MS PGothic" charset="0"/>
              </a:rPr>
              <a:t>patienten</a:t>
            </a:r>
            <a:r>
              <a:rPr lang="en-US" sz="1800" dirty="0">
                <a:latin typeface="Helvetica" charset="0"/>
                <a:ea typeface="MS PGothic" charset="0"/>
              </a:rPr>
              <a:t> </a:t>
            </a:r>
          </a:p>
          <a:p>
            <a:pPr marL="0" indent="0">
              <a:buNone/>
            </a:pPr>
            <a:r>
              <a:rPr lang="en-US" sz="1800" dirty="0" smtClean="0">
                <a:latin typeface="Helvetica" charset="0"/>
                <a:ea typeface="MS PGothic" charset="0"/>
              </a:rPr>
              <a:t>i </a:t>
            </a:r>
            <a:r>
              <a:rPr lang="en-US" sz="1800" dirty="0">
                <a:latin typeface="Helvetica" charset="0"/>
                <a:ea typeface="MS PGothic" charset="0"/>
              </a:rPr>
              <a:t>at </a:t>
            </a:r>
            <a:r>
              <a:rPr lang="en-US" sz="1800" dirty="0" err="1">
                <a:latin typeface="Helvetica" charset="0"/>
                <a:ea typeface="MS PGothic" charset="0"/>
              </a:rPr>
              <a:t>sætte</a:t>
            </a:r>
            <a:r>
              <a:rPr lang="en-US" sz="1800" dirty="0">
                <a:latin typeface="Helvetica" charset="0"/>
                <a:ea typeface="MS PGothic" charset="0"/>
              </a:rPr>
              <a:t> mere </a:t>
            </a:r>
            <a:r>
              <a:rPr lang="en-US" sz="1800" dirty="0" err="1">
                <a:latin typeface="Helvetica" charset="0"/>
                <a:ea typeface="MS PGothic" charset="0"/>
              </a:rPr>
              <a:t>langsigtede</a:t>
            </a:r>
            <a:r>
              <a:rPr lang="en-US" sz="1800" dirty="0">
                <a:latin typeface="Helvetica" charset="0"/>
                <a:ea typeface="MS PGothic" charset="0"/>
              </a:rPr>
              <a:t> </a:t>
            </a:r>
            <a:r>
              <a:rPr lang="en-US" sz="1800" dirty="0" err="1">
                <a:latin typeface="Helvetica" charset="0"/>
                <a:ea typeface="MS PGothic" charset="0"/>
              </a:rPr>
              <a:t>mål</a:t>
            </a:r>
            <a:r>
              <a:rPr lang="en-US" sz="1800" dirty="0">
                <a:latin typeface="Helvetica" charset="0"/>
                <a:ea typeface="MS PGothic" charset="0"/>
              </a:rPr>
              <a:t> for </a:t>
            </a:r>
            <a:r>
              <a:rPr lang="en-US" sz="1800" dirty="0" err="1">
                <a:latin typeface="Helvetica" charset="0"/>
                <a:ea typeface="MS PGothic" charset="0"/>
              </a:rPr>
              <a:t>livet</a:t>
            </a:r>
            <a:r>
              <a:rPr lang="en-US" sz="1800" dirty="0">
                <a:latin typeface="Helvetica" charset="0"/>
                <a:ea typeface="MS PGothic" charset="0"/>
              </a:rPr>
              <a:t> </a:t>
            </a:r>
            <a:r>
              <a:rPr lang="en-US" sz="1800" dirty="0" err="1">
                <a:latin typeface="Helvetica" charset="0"/>
                <a:ea typeface="MS PGothic" charset="0"/>
              </a:rPr>
              <a:t>og</a:t>
            </a:r>
            <a:r>
              <a:rPr lang="en-US" sz="1800" dirty="0">
                <a:latin typeface="Helvetica" charset="0"/>
                <a:ea typeface="MS PGothic" charset="0"/>
              </a:rPr>
              <a:t> at have </a:t>
            </a:r>
            <a:r>
              <a:rPr lang="en-US" sz="1800" dirty="0" err="1">
                <a:latin typeface="Helvetica" charset="0"/>
                <a:ea typeface="MS PGothic" charset="0"/>
              </a:rPr>
              <a:t>oplevelsen</a:t>
            </a:r>
            <a:r>
              <a:rPr lang="en-US" sz="1800" dirty="0">
                <a:latin typeface="Helvetica" charset="0"/>
                <a:ea typeface="MS PGothic" charset="0"/>
              </a:rPr>
              <a:t> </a:t>
            </a:r>
            <a:r>
              <a:rPr lang="en-US" sz="1800" dirty="0" err="1">
                <a:latin typeface="Helvetica" charset="0"/>
                <a:ea typeface="MS PGothic" charset="0"/>
              </a:rPr>
              <a:t>af</a:t>
            </a:r>
            <a:r>
              <a:rPr lang="en-US" sz="1800" dirty="0">
                <a:latin typeface="Helvetica" charset="0"/>
                <a:ea typeface="MS PGothic" charset="0"/>
              </a:rPr>
              <a:t> god </a:t>
            </a:r>
            <a:r>
              <a:rPr lang="en-US" sz="1800" dirty="0" err="1">
                <a:latin typeface="Helvetica" charset="0"/>
                <a:ea typeface="MS PGothic" charset="0"/>
              </a:rPr>
              <a:t>livskvalitet</a:t>
            </a:r>
            <a:endParaRPr lang="en-US" sz="1800" dirty="0">
              <a:latin typeface="Helvetica" charset="0"/>
              <a:ea typeface="MS PGothic" charset="0"/>
            </a:endParaRPr>
          </a:p>
          <a:p>
            <a:pPr marL="0" indent="0">
              <a:buNone/>
            </a:pPr>
            <a:r>
              <a:rPr lang="en-US" sz="1600" i="1" dirty="0" err="1">
                <a:latin typeface="Helvetica" charset="0"/>
                <a:ea typeface="MS PGothic" charset="0"/>
              </a:rPr>
              <a:t>Kilde</a:t>
            </a:r>
            <a:r>
              <a:rPr lang="en-US" sz="1600" i="1" dirty="0">
                <a:latin typeface="Helvetica" charset="0"/>
                <a:ea typeface="MS PGothic" charset="0"/>
              </a:rPr>
              <a:t>: </a:t>
            </a:r>
            <a:r>
              <a:rPr lang="en-US" sz="1600" i="1" dirty="0" err="1">
                <a:latin typeface="Helvetica" charset="0"/>
                <a:ea typeface="MS PGothic" charset="0"/>
              </a:rPr>
              <a:t>Meyerowits</a:t>
            </a:r>
            <a:r>
              <a:rPr lang="en-US" sz="1600" i="1" dirty="0">
                <a:latin typeface="Helvetica" charset="0"/>
                <a:ea typeface="MS PGothic" charset="0"/>
              </a:rPr>
              <a:t> et al. The psychological and emotional fallout of cancer and its </a:t>
            </a:r>
            <a:r>
              <a:rPr lang="en-US" sz="1600" i="1" dirty="0" err="1">
                <a:latin typeface="Helvetica" charset="0"/>
                <a:ea typeface="MS PGothic" charset="0"/>
              </a:rPr>
              <a:t>tratment</a:t>
            </a:r>
            <a:r>
              <a:rPr lang="en-US" sz="1600" i="1" dirty="0">
                <a:latin typeface="Helvetica" charset="0"/>
                <a:ea typeface="MS PGothic" charset="0"/>
              </a:rPr>
              <a:t>. Cancer J 2008; 14(6)</a:t>
            </a:r>
            <a:r>
              <a:rPr lang="en-US" sz="1600" i="1" dirty="0" smtClean="0">
                <a:latin typeface="Helvetica" charset="0"/>
                <a:ea typeface="MS PGothic" charset="0"/>
              </a:rPr>
              <a:t>:410</a:t>
            </a:r>
            <a:r>
              <a:rPr lang="en-US" sz="1600" i="1" dirty="0">
                <a:latin typeface="Helvetica" charset="0"/>
                <a:ea typeface="MS PGothic" charset="0"/>
              </a:rPr>
              <a:t>-3</a:t>
            </a:r>
          </a:p>
          <a:p>
            <a:pPr marL="0" indent="0">
              <a:buNone/>
            </a:pPr>
            <a:r>
              <a:rPr lang="en-US" sz="1800" dirty="0" smtClean="0">
                <a:latin typeface="Helvetica" charset="0"/>
                <a:ea typeface="MS PGothic" charset="0"/>
              </a:rPr>
              <a:t> </a:t>
            </a:r>
            <a:r>
              <a:rPr lang="en-US" sz="1600" i="1" dirty="0" err="1" smtClean="0">
                <a:latin typeface="Helvetica" charset="0"/>
                <a:ea typeface="MS PGothic" charset="0"/>
              </a:rPr>
              <a:t>Kilde</a:t>
            </a:r>
            <a:r>
              <a:rPr lang="en-US" sz="1600" i="1" dirty="0">
                <a:latin typeface="Helvetica" charset="0"/>
                <a:ea typeface="MS PGothic" charset="0"/>
              </a:rPr>
              <a:t>: Bulow et al. Conquer fear: protocol of a </a:t>
            </a:r>
            <a:r>
              <a:rPr lang="en-US" sz="1600" i="1" dirty="0" err="1">
                <a:latin typeface="Helvetica" charset="0"/>
                <a:ea typeface="MS PGothic" charset="0"/>
              </a:rPr>
              <a:t>randomised</a:t>
            </a:r>
            <a:r>
              <a:rPr lang="en-US" sz="1600" i="1" dirty="0">
                <a:latin typeface="Helvetica" charset="0"/>
                <a:ea typeface="MS PGothic" charset="0"/>
              </a:rPr>
              <a:t> controlled trial of a psychological intervention to reduce </a:t>
            </a:r>
            <a:r>
              <a:rPr lang="en-US" sz="1600" i="1" dirty="0" smtClean="0">
                <a:latin typeface="Helvetica" charset="0"/>
                <a:ea typeface="MS PGothic" charset="0"/>
              </a:rPr>
              <a:t>fear </a:t>
            </a:r>
            <a:r>
              <a:rPr lang="en-US" sz="1600" i="1" dirty="0">
                <a:latin typeface="Helvetica" charset="0"/>
                <a:ea typeface="MS PGothic" charset="0"/>
              </a:rPr>
              <a:t>of cancer recurrence. BMC Cancer, 2013 Apr 23:201  (</a:t>
            </a:r>
            <a:r>
              <a:rPr lang="en-US" sz="1600" i="1" dirty="0" err="1">
                <a:latin typeface="Helvetica" charset="0"/>
                <a:ea typeface="MS PGothic" charset="0"/>
              </a:rPr>
              <a:t>genensnit</a:t>
            </a:r>
            <a:r>
              <a:rPr lang="en-US" sz="1600" i="1" dirty="0">
                <a:latin typeface="Helvetica" charset="0"/>
                <a:ea typeface="MS PGothic" charset="0"/>
              </a:rPr>
              <a:t> for </a:t>
            </a:r>
            <a:r>
              <a:rPr lang="en-US" sz="1600" i="1" dirty="0" err="1">
                <a:latin typeface="Helvetica" charset="0"/>
                <a:ea typeface="MS PGothic" charset="0"/>
              </a:rPr>
              <a:t>kræftpatienter</a:t>
            </a:r>
            <a:r>
              <a:rPr lang="en-US" sz="1600" i="1" dirty="0">
                <a:latin typeface="Helvetica" charset="0"/>
                <a:ea typeface="MS PGothic" charset="0"/>
              </a:rPr>
              <a:t> 72% (Australian guidelines</a:t>
            </a:r>
            <a:r>
              <a:rPr lang="en-US" sz="1600" i="1" dirty="0" smtClean="0">
                <a:latin typeface="Helvetica" charset="0"/>
                <a:ea typeface="MS PGothic" charset="0"/>
              </a:rPr>
              <a:t>).            </a:t>
            </a:r>
            <a:endParaRPr lang="en-US" sz="1600" i="1" dirty="0">
              <a:latin typeface="Helvetica" charset="0"/>
              <a:ea typeface="MS PGothic" charset="0"/>
            </a:endParaRPr>
          </a:p>
          <a:p>
            <a:pPr marL="0" indent="0">
              <a:buNone/>
            </a:pPr>
            <a:endParaRPr lang="en-US" sz="1800" dirty="0" smtClean="0">
              <a:latin typeface="Helvetica" charset="0"/>
              <a:ea typeface="MS PGothic" charset="0"/>
            </a:endParaRPr>
          </a:p>
          <a:p>
            <a:pPr marL="0" indent="0">
              <a:buNone/>
            </a:pPr>
            <a:r>
              <a:rPr lang="en-US" sz="1800" dirty="0" err="1" smtClean="0">
                <a:latin typeface="Helvetica" charset="0"/>
                <a:ea typeface="MS PGothic" charset="0"/>
              </a:rPr>
              <a:t>Tabu</a:t>
            </a:r>
            <a:r>
              <a:rPr lang="en-US" sz="1800" dirty="0" err="1">
                <a:latin typeface="Helvetica" charset="0"/>
                <a:ea typeface="MS PGothic" charset="0"/>
              </a:rPr>
              <a:t>-område</a:t>
            </a:r>
            <a:endParaRPr lang="en-US" sz="1800" dirty="0">
              <a:latin typeface="Helvetica" charset="0"/>
              <a:ea typeface="MS PGothic" charset="0"/>
            </a:endParaRPr>
          </a:p>
          <a:p>
            <a:r>
              <a:rPr lang="en-US" sz="1800" dirty="0">
                <a:latin typeface="Helvetica" charset="0"/>
                <a:ea typeface="MS PGothic" charset="0"/>
              </a:rPr>
              <a:t>-vi </a:t>
            </a:r>
            <a:r>
              <a:rPr lang="en-US" sz="1800" dirty="0" err="1">
                <a:latin typeface="Helvetica" charset="0"/>
                <a:ea typeface="MS PGothic" charset="0"/>
              </a:rPr>
              <a:t>har</a:t>
            </a:r>
            <a:r>
              <a:rPr lang="en-US" sz="1800" dirty="0">
                <a:latin typeface="Helvetica" charset="0"/>
                <a:ea typeface="MS PGothic" charset="0"/>
              </a:rPr>
              <a:t> </a:t>
            </a:r>
            <a:r>
              <a:rPr lang="en-US" sz="1800" dirty="0" err="1">
                <a:latin typeface="Helvetica" charset="0"/>
                <a:ea typeface="MS PGothic" charset="0"/>
              </a:rPr>
              <a:t>svært</a:t>
            </a:r>
            <a:r>
              <a:rPr lang="en-US" sz="1800" dirty="0">
                <a:latin typeface="Helvetica" charset="0"/>
                <a:ea typeface="MS PGothic" charset="0"/>
              </a:rPr>
              <a:t> </a:t>
            </a:r>
            <a:r>
              <a:rPr lang="en-US" sz="1800" dirty="0" err="1">
                <a:latin typeface="Helvetica" charset="0"/>
                <a:ea typeface="MS PGothic" charset="0"/>
              </a:rPr>
              <a:t>ved</a:t>
            </a:r>
            <a:r>
              <a:rPr lang="en-US" sz="1800" dirty="0">
                <a:latin typeface="Helvetica" charset="0"/>
                <a:ea typeface="MS PGothic" charset="0"/>
              </a:rPr>
              <a:t> at </a:t>
            </a:r>
            <a:r>
              <a:rPr lang="en-US" sz="1800" dirty="0" err="1">
                <a:latin typeface="Helvetica" charset="0"/>
                <a:ea typeface="MS PGothic" charset="0"/>
              </a:rPr>
              <a:t>verbalisere</a:t>
            </a:r>
            <a:r>
              <a:rPr lang="en-US" sz="1800" dirty="0">
                <a:latin typeface="Helvetica" charset="0"/>
                <a:ea typeface="MS PGothic" charset="0"/>
              </a:rPr>
              <a:t> </a:t>
            </a:r>
            <a:r>
              <a:rPr lang="en-US" sz="1800" dirty="0" err="1">
                <a:latin typeface="Helvetica" charset="0"/>
                <a:ea typeface="MS PGothic" charset="0"/>
              </a:rPr>
              <a:t>vores</a:t>
            </a:r>
            <a:r>
              <a:rPr lang="en-US" sz="1800" dirty="0">
                <a:latin typeface="Helvetica" charset="0"/>
                <a:ea typeface="MS PGothic" charset="0"/>
              </a:rPr>
              <a:t> angst for </a:t>
            </a:r>
            <a:r>
              <a:rPr lang="en-US" sz="1800" dirty="0" err="1">
                <a:latin typeface="Helvetica" charset="0"/>
                <a:ea typeface="MS PGothic" charset="0"/>
              </a:rPr>
              <a:t>tilbagefald</a:t>
            </a:r>
            <a:r>
              <a:rPr lang="en-US" sz="1800" dirty="0">
                <a:latin typeface="Helvetica" charset="0"/>
                <a:ea typeface="MS PGothic" charset="0"/>
              </a:rPr>
              <a:t> </a:t>
            </a:r>
          </a:p>
          <a:p>
            <a:r>
              <a:rPr lang="en-US" sz="1800" dirty="0">
                <a:latin typeface="Helvetica" charset="0"/>
                <a:ea typeface="MS PGothic" charset="0"/>
              </a:rPr>
              <a:t>-vi </a:t>
            </a:r>
            <a:r>
              <a:rPr lang="en-US" sz="1800" dirty="0" err="1">
                <a:latin typeface="Helvetica" charset="0"/>
                <a:ea typeface="MS PGothic" charset="0"/>
              </a:rPr>
              <a:t>skåner</a:t>
            </a:r>
            <a:r>
              <a:rPr lang="en-US" sz="1800" dirty="0">
                <a:latin typeface="Helvetica" charset="0"/>
                <a:ea typeface="MS PGothic" charset="0"/>
              </a:rPr>
              <a:t> </a:t>
            </a:r>
            <a:r>
              <a:rPr lang="en-US" sz="1800" dirty="0" err="1">
                <a:latin typeface="Helvetica" charset="0"/>
                <a:ea typeface="MS PGothic" charset="0"/>
              </a:rPr>
              <a:t>os</a:t>
            </a:r>
            <a:r>
              <a:rPr lang="en-US" sz="1800" dirty="0">
                <a:latin typeface="Helvetica" charset="0"/>
                <a:ea typeface="MS PGothic" charset="0"/>
              </a:rPr>
              <a:t> </a:t>
            </a:r>
            <a:r>
              <a:rPr lang="en-US" sz="1800" dirty="0" err="1">
                <a:latin typeface="Helvetica" charset="0"/>
                <a:ea typeface="MS PGothic" charset="0"/>
              </a:rPr>
              <a:t>selv</a:t>
            </a:r>
            <a:r>
              <a:rPr lang="en-US" sz="1800" dirty="0">
                <a:latin typeface="Helvetica" charset="0"/>
                <a:ea typeface="MS PGothic" charset="0"/>
              </a:rPr>
              <a:t> </a:t>
            </a:r>
            <a:r>
              <a:rPr lang="en-US" sz="1800" dirty="0" err="1">
                <a:latin typeface="Helvetica" charset="0"/>
                <a:ea typeface="MS PGothic" charset="0"/>
              </a:rPr>
              <a:t>og</a:t>
            </a:r>
            <a:r>
              <a:rPr lang="en-US" sz="1800" dirty="0">
                <a:latin typeface="Helvetica" charset="0"/>
                <a:ea typeface="MS PGothic" charset="0"/>
              </a:rPr>
              <a:t> </a:t>
            </a:r>
            <a:r>
              <a:rPr lang="en-US" sz="1800" dirty="0" err="1">
                <a:latin typeface="Helvetica" charset="0"/>
                <a:ea typeface="MS PGothic" charset="0"/>
              </a:rPr>
              <a:t>vores</a:t>
            </a:r>
            <a:r>
              <a:rPr lang="en-US" sz="1800" dirty="0">
                <a:latin typeface="Helvetica" charset="0"/>
                <a:ea typeface="MS PGothic" charset="0"/>
              </a:rPr>
              <a:t> </a:t>
            </a:r>
            <a:r>
              <a:rPr lang="en-US" sz="1800" dirty="0" err="1">
                <a:latin typeface="Helvetica" charset="0"/>
                <a:ea typeface="MS PGothic" charset="0"/>
              </a:rPr>
              <a:t>pårørende</a:t>
            </a:r>
            <a:endParaRPr lang="en-US" sz="1800" dirty="0">
              <a:latin typeface="Helvetica" charset="0"/>
              <a:ea typeface="MS PGothic" charset="0"/>
            </a:endParaRPr>
          </a:p>
          <a:p>
            <a:r>
              <a:rPr lang="en-US" sz="1800" dirty="0">
                <a:latin typeface="Helvetica" charset="0"/>
                <a:ea typeface="MS PGothic" charset="0"/>
              </a:rPr>
              <a:t>-de </a:t>
            </a:r>
            <a:r>
              <a:rPr lang="en-US" sz="1800" dirty="0" err="1">
                <a:latin typeface="Helvetica" charset="0"/>
                <a:ea typeface="MS PGothic" charset="0"/>
              </a:rPr>
              <a:t>sundhedsprofessionelle</a:t>
            </a:r>
            <a:r>
              <a:rPr lang="en-US" sz="1800" dirty="0">
                <a:latin typeface="Helvetica" charset="0"/>
                <a:ea typeface="MS PGothic" charset="0"/>
              </a:rPr>
              <a:t> </a:t>
            </a:r>
            <a:r>
              <a:rPr lang="en-US" sz="1800" dirty="0" err="1">
                <a:latin typeface="Helvetica" charset="0"/>
                <a:ea typeface="MS PGothic" charset="0"/>
              </a:rPr>
              <a:t>skaber</a:t>
            </a:r>
            <a:r>
              <a:rPr lang="en-US" sz="1800" dirty="0">
                <a:latin typeface="Helvetica" charset="0"/>
                <a:ea typeface="MS PGothic" charset="0"/>
              </a:rPr>
              <a:t> </a:t>
            </a:r>
            <a:r>
              <a:rPr lang="en-US" sz="1800" dirty="0" err="1">
                <a:latin typeface="Helvetica" charset="0"/>
                <a:ea typeface="MS PGothic" charset="0"/>
              </a:rPr>
              <a:t>ikke</a:t>
            </a:r>
            <a:r>
              <a:rPr lang="en-US" sz="1800" dirty="0">
                <a:latin typeface="Helvetica" charset="0"/>
                <a:ea typeface="MS PGothic" charset="0"/>
              </a:rPr>
              <a:t> dialog </a:t>
            </a:r>
            <a:r>
              <a:rPr lang="en-US" sz="1800" dirty="0" err="1">
                <a:latin typeface="Helvetica" charset="0"/>
                <a:ea typeface="MS PGothic" charset="0"/>
              </a:rPr>
              <a:t>omkring</a:t>
            </a:r>
            <a:r>
              <a:rPr lang="en-US" sz="1800" dirty="0">
                <a:latin typeface="Helvetica" charset="0"/>
                <a:ea typeface="MS PGothic" charset="0"/>
              </a:rPr>
              <a:t> </a:t>
            </a:r>
            <a:r>
              <a:rPr lang="en-US" sz="1800" dirty="0" err="1">
                <a:latin typeface="Helvetica" charset="0"/>
                <a:ea typeface="MS PGothic" charset="0"/>
              </a:rPr>
              <a:t>patienters</a:t>
            </a:r>
            <a:r>
              <a:rPr lang="en-US" sz="1800" dirty="0">
                <a:latin typeface="Helvetica" charset="0"/>
                <a:ea typeface="MS PGothic" charset="0"/>
              </a:rPr>
              <a:t> angst for </a:t>
            </a:r>
            <a:r>
              <a:rPr lang="en-US" sz="1800" dirty="0" err="1">
                <a:latin typeface="Helvetica" charset="0"/>
                <a:ea typeface="MS PGothic" charset="0"/>
              </a:rPr>
              <a:t>tilbagefald</a:t>
            </a:r>
            <a:r>
              <a:rPr lang="en-US" sz="1800" dirty="0">
                <a:latin typeface="Helvetica" charset="0"/>
                <a:ea typeface="MS PGothic" charset="0"/>
              </a:rPr>
              <a:t>, </a:t>
            </a:r>
          </a:p>
          <a:p>
            <a:r>
              <a:rPr lang="en-US" sz="1800" dirty="0">
                <a:latin typeface="Helvetica" charset="0"/>
                <a:ea typeface="MS PGothic" charset="0"/>
              </a:rPr>
              <a:t>-de </a:t>
            </a:r>
            <a:r>
              <a:rPr lang="en-US" sz="1800" dirty="0" err="1">
                <a:latin typeface="Helvetica" charset="0"/>
                <a:ea typeface="MS PGothic" charset="0"/>
              </a:rPr>
              <a:t>sundhedsprofessionelle</a:t>
            </a:r>
            <a:r>
              <a:rPr lang="en-US" sz="1800" dirty="0">
                <a:latin typeface="Helvetica" charset="0"/>
                <a:ea typeface="MS PGothic" charset="0"/>
              </a:rPr>
              <a:t> </a:t>
            </a:r>
            <a:r>
              <a:rPr lang="en-US" sz="1800" dirty="0" err="1">
                <a:latin typeface="Helvetica" charset="0"/>
                <a:ea typeface="MS PGothic" charset="0"/>
              </a:rPr>
              <a:t>spørger</a:t>
            </a:r>
            <a:r>
              <a:rPr lang="en-US" sz="1800" dirty="0">
                <a:latin typeface="Helvetica" charset="0"/>
                <a:ea typeface="MS PGothic" charset="0"/>
              </a:rPr>
              <a:t> </a:t>
            </a:r>
            <a:r>
              <a:rPr lang="en-US" sz="1800" dirty="0" err="1">
                <a:latin typeface="Helvetica" charset="0"/>
                <a:ea typeface="MS PGothic" charset="0"/>
              </a:rPr>
              <a:t>ikke</a:t>
            </a:r>
            <a:r>
              <a:rPr lang="en-US" sz="1800" dirty="0">
                <a:latin typeface="Helvetica" charset="0"/>
                <a:ea typeface="MS PGothic" charset="0"/>
              </a:rPr>
              <a:t> </a:t>
            </a:r>
            <a:r>
              <a:rPr lang="en-US" sz="1800" dirty="0" err="1">
                <a:latin typeface="Helvetica" charset="0"/>
                <a:ea typeface="MS PGothic" charset="0"/>
              </a:rPr>
              <a:t>ind</a:t>
            </a:r>
            <a:r>
              <a:rPr lang="en-US" sz="1800" dirty="0">
                <a:latin typeface="Helvetica" charset="0"/>
                <a:ea typeface="MS PGothic" charset="0"/>
              </a:rPr>
              <a:t> </a:t>
            </a:r>
            <a:r>
              <a:rPr lang="en-US" sz="1800" dirty="0" err="1">
                <a:latin typeface="Helvetica" charset="0"/>
                <a:ea typeface="MS PGothic" charset="0"/>
              </a:rPr>
              <a:t>til</a:t>
            </a:r>
            <a:r>
              <a:rPr lang="en-US" sz="1800" dirty="0">
                <a:latin typeface="Helvetica" charset="0"/>
                <a:ea typeface="MS PGothic" charset="0"/>
              </a:rPr>
              <a:t> </a:t>
            </a:r>
            <a:r>
              <a:rPr lang="en-US" sz="1800" dirty="0" err="1">
                <a:latin typeface="Helvetica" charset="0"/>
                <a:ea typeface="MS PGothic" charset="0"/>
              </a:rPr>
              <a:t>vores</a:t>
            </a:r>
            <a:r>
              <a:rPr lang="en-US" sz="1800" dirty="0">
                <a:latin typeface="Helvetica" charset="0"/>
                <a:ea typeface="MS PGothic" charset="0"/>
              </a:rPr>
              <a:t> tanker </a:t>
            </a:r>
            <a:r>
              <a:rPr lang="en-US" sz="1800" dirty="0" err="1">
                <a:latin typeface="Helvetica" charset="0"/>
                <a:ea typeface="MS PGothic" charset="0"/>
              </a:rPr>
              <a:t>og</a:t>
            </a:r>
            <a:r>
              <a:rPr lang="en-US" sz="1800" dirty="0">
                <a:latin typeface="Helvetica" charset="0"/>
                <a:ea typeface="MS PGothic" charset="0"/>
              </a:rPr>
              <a:t> </a:t>
            </a:r>
            <a:r>
              <a:rPr lang="en-US" sz="1800" dirty="0" err="1">
                <a:latin typeface="Helvetica" charset="0"/>
                <a:ea typeface="MS PGothic" charset="0"/>
              </a:rPr>
              <a:t>frygt</a:t>
            </a:r>
            <a:endParaRPr lang="en-US" sz="1800" dirty="0">
              <a:latin typeface="Helvetica" charset="0"/>
              <a:ea typeface="MS PGothic" charset="0"/>
            </a:endParaRPr>
          </a:p>
          <a:p>
            <a:pPr marL="0" indent="0">
              <a:buNone/>
            </a:pPr>
            <a:r>
              <a:rPr lang="en-US" sz="1600" i="1" dirty="0" err="1" smtClean="0">
                <a:latin typeface="Helvetica" charset="0"/>
                <a:ea typeface="MS PGothic" charset="0"/>
              </a:rPr>
              <a:t>Kilde</a:t>
            </a:r>
            <a:r>
              <a:rPr lang="en-US" sz="1600" i="1" dirty="0" smtClean="0">
                <a:latin typeface="Helvetica" charset="0"/>
                <a:ea typeface="MS PGothic" charset="0"/>
              </a:rPr>
              <a:t>: </a:t>
            </a:r>
            <a:r>
              <a:rPr lang="en-US" sz="1600" i="1" dirty="0" err="1" smtClean="0">
                <a:latin typeface="Helvetica" charset="0"/>
                <a:ea typeface="MS PGothic" charset="0"/>
              </a:rPr>
              <a:t>Jefford</a:t>
            </a:r>
            <a:r>
              <a:rPr lang="en-US" sz="1600" i="1" dirty="0" smtClean="0">
                <a:latin typeface="Helvetica" charset="0"/>
                <a:ea typeface="MS PGothic" charset="0"/>
              </a:rPr>
              <a:t> </a:t>
            </a:r>
            <a:r>
              <a:rPr lang="en-US" sz="1600" i="1" dirty="0">
                <a:latin typeface="Helvetica" charset="0"/>
                <a:ea typeface="MS PGothic" charset="0"/>
              </a:rPr>
              <a:t>et al. Survivorship issues following treatment completion-results from </a:t>
            </a:r>
            <a:r>
              <a:rPr lang="en-US" sz="1600" i="1" dirty="0" err="1">
                <a:latin typeface="Helvetica" charset="0"/>
                <a:ea typeface="MS PGothic" charset="0"/>
              </a:rPr>
              <a:t>fokus</a:t>
            </a:r>
            <a:r>
              <a:rPr lang="en-US" sz="1600" i="1" dirty="0">
                <a:latin typeface="Helvetica" charset="0"/>
                <a:ea typeface="MS PGothic" charset="0"/>
              </a:rPr>
              <a:t> group with Australian cancer </a:t>
            </a:r>
            <a:r>
              <a:rPr lang="en-US" sz="1600" i="1" dirty="0" smtClean="0">
                <a:latin typeface="Helvetica" charset="0"/>
                <a:ea typeface="MS PGothic" charset="0"/>
              </a:rPr>
              <a:t>survivors </a:t>
            </a:r>
            <a:r>
              <a:rPr lang="en-US" sz="1600" i="1" dirty="0">
                <a:latin typeface="Helvetica" charset="0"/>
                <a:ea typeface="MS PGothic" charset="0"/>
              </a:rPr>
              <a:t>and health professionals. J Cancer </a:t>
            </a:r>
            <a:r>
              <a:rPr lang="en-US" sz="1600" i="1" dirty="0" err="1">
                <a:latin typeface="Helvetica" charset="0"/>
                <a:ea typeface="MS PGothic" charset="0"/>
              </a:rPr>
              <a:t>Surviv</a:t>
            </a:r>
            <a:r>
              <a:rPr lang="en-US" sz="1600" i="1" dirty="0">
                <a:latin typeface="Helvetica" charset="0"/>
                <a:ea typeface="MS PGothic" charset="0"/>
              </a:rPr>
              <a:t> 2008;2:20-</a:t>
            </a:r>
            <a:r>
              <a:rPr lang="en-US" sz="1600" i="1" dirty="0" smtClean="0">
                <a:latin typeface="Helvetica" charset="0"/>
                <a:ea typeface="MS PGothic" charset="0"/>
              </a:rPr>
              <a:t>32.</a:t>
            </a:r>
            <a:endParaRPr lang="en-US" sz="1600" i="1" dirty="0">
              <a:latin typeface="Helvetica" charset="0"/>
              <a:ea typeface="MS PGothic" charset="0"/>
            </a:endParaRPr>
          </a:p>
          <a:p>
            <a:pPr marL="0" indent="0">
              <a:buNone/>
            </a:pPr>
            <a:endParaRPr lang="en-US" sz="1800"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3730013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0617"/>
            <a:ext cx="10515600" cy="772548"/>
          </a:xfrm>
        </p:spPr>
        <p:txBody>
          <a:bodyPr>
            <a:normAutofit/>
          </a:bodyPr>
          <a:lstStyle/>
          <a:p>
            <a:r>
              <a:rPr lang="en-US" sz="3200" dirty="0" smtClean="0"/>
              <a:t>Angst for </a:t>
            </a:r>
            <a:r>
              <a:rPr lang="en-US" sz="3200" dirty="0" err="1" smtClean="0"/>
              <a:t>tilbagefald</a:t>
            </a:r>
            <a:endParaRPr lang="en-US" sz="3200" dirty="0"/>
          </a:p>
        </p:txBody>
      </p:sp>
      <p:sp>
        <p:nvSpPr>
          <p:cNvPr id="3" name="Content Placeholder 2"/>
          <p:cNvSpPr>
            <a:spLocks noGrp="1"/>
          </p:cNvSpPr>
          <p:nvPr>
            <p:ph idx="1"/>
          </p:nvPr>
        </p:nvSpPr>
        <p:spPr>
          <a:xfrm>
            <a:off x="838200" y="1807807"/>
            <a:ext cx="10515600" cy="4817774"/>
          </a:xfrm>
        </p:spPr>
        <p:txBody>
          <a:bodyPr>
            <a:normAutofit/>
          </a:bodyPr>
          <a:lstStyle/>
          <a:p>
            <a:pPr marL="0" indent="0">
              <a:buNone/>
            </a:pPr>
            <a:r>
              <a:rPr lang="en-US" sz="1800" dirty="0" err="1" smtClean="0">
                <a:latin typeface="Helvetica" charset="0"/>
                <a:ea typeface="MS PGothic" charset="0"/>
              </a:rPr>
              <a:t>Kræftpatienter</a:t>
            </a:r>
            <a:r>
              <a:rPr lang="en-US" sz="1800" dirty="0" smtClean="0">
                <a:latin typeface="Helvetica" charset="0"/>
                <a:ea typeface="MS PGothic" charset="0"/>
              </a:rPr>
              <a:t>, </a:t>
            </a:r>
            <a:r>
              <a:rPr lang="en-US" sz="1800" dirty="0" err="1" smtClean="0">
                <a:latin typeface="Helvetica" charset="0"/>
                <a:ea typeface="MS PGothic" charset="0"/>
              </a:rPr>
              <a:t>som</a:t>
            </a:r>
            <a:r>
              <a:rPr lang="en-US" sz="1800" dirty="0" smtClean="0">
                <a:latin typeface="Helvetica" charset="0"/>
                <a:ea typeface="MS PGothic" charset="0"/>
              </a:rPr>
              <a:t> </a:t>
            </a:r>
            <a:r>
              <a:rPr lang="en-US" sz="1800" dirty="0" err="1" smtClean="0">
                <a:latin typeface="Helvetica" charset="0"/>
                <a:ea typeface="MS PGothic" charset="0"/>
              </a:rPr>
              <a:t>har</a:t>
            </a:r>
            <a:r>
              <a:rPr lang="en-US" sz="1800" dirty="0" smtClean="0">
                <a:latin typeface="Helvetica" charset="0"/>
                <a:ea typeface="MS PGothic" charset="0"/>
              </a:rPr>
              <a:t> </a:t>
            </a:r>
            <a:r>
              <a:rPr lang="en-US" sz="1800" dirty="0" err="1" smtClean="0">
                <a:latin typeface="Helvetica" charset="0"/>
                <a:ea typeface="MS PGothic" charset="0"/>
              </a:rPr>
              <a:t>fysiske</a:t>
            </a:r>
            <a:r>
              <a:rPr lang="en-US" sz="1800" dirty="0" smtClean="0">
                <a:latin typeface="Helvetica" charset="0"/>
                <a:ea typeface="MS PGothic" charset="0"/>
              </a:rPr>
              <a:t> </a:t>
            </a:r>
            <a:r>
              <a:rPr lang="en-US" sz="1800" dirty="0" err="1" smtClean="0">
                <a:latin typeface="Helvetica" charset="0"/>
                <a:ea typeface="MS PGothic" charset="0"/>
              </a:rPr>
              <a:t>symptomer</a:t>
            </a:r>
            <a:r>
              <a:rPr lang="en-US" sz="1800" dirty="0" smtClean="0">
                <a:latin typeface="Helvetica" charset="0"/>
                <a:ea typeface="MS PGothic" charset="0"/>
              </a:rPr>
              <a:t> </a:t>
            </a:r>
            <a:r>
              <a:rPr lang="en-US" sz="1800" dirty="0" err="1" smtClean="0">
                <a:latin typeface="Helvetica" charset="0"/>
                <a:ea typeface="MS PGothic" charset="0"/>
              </a:rPr>
              <a:t>som</a:t>
            </a:r>
            <a:r>
              <a:rPr lang="en-US" sz="1800" dirty="0" smtClean="0">
                <a:latin typeface="Helvetica" charset="0"/>
                <a:ea typeface="MS PGothic" charset="0"/>
              </a:rPr>
              <a:t> </a:t>
            </a:r>
            <a:r>
              <a:rPr lang="en-US" sz="1800" dirty="0" err="1" smtClean="0">
                <a:latin typeface="Helvetica" charset="0"/>
                <a:ea typeface="MS PGothic" charset="0"/>
              </a:rPr>
              <a:t>smerter</a:t>
            </a:r>
            <a:r>
              <a:rPr lang="en-US" sz="1800" dirty="0" smtClean="0">
                <a:latin typeface="Helvetica" charset="0"/>
                <a:ea typeface="MS PGothic" charset="0"/>
              </a:rPr>
              <a:t>, </a:t>
            </a:r>
            <a:r>
              <a:rPr lang="en-US" sz="1800" dirty="0" err="1" smtClean="0">
                <a:latin typeface="Helvetica" charset="0"/>
                <a:ea typeface="MS PGothic" charset="0"/>
              </a:rPr>
              <a:t>træthed</a:t>
            </a:r>
            <a:r>
              <a:rPr lang="en-US" sz="1800" dirty="0" smtClean="0">
                <a:latin typeface="Helvetica" charset="0"/>
                <a:ea typeface="MS PGothic" charset="0"/>
              </a:rPr>
              <a:t> </a:t>
            </a:r>
            <a:r>
              <a:rPr lang="en-US" sz="1800" dirty="0" err="1" smtClean="0">
                <a:latin typeface="Helvetica" charset="0"/>
                <a:ea typeface="MS PGothic" charset="0"/>
              </a:rPr>
              <a:t>og</a:t>
            </a:r>
            <a:r>
              <a:rPr lang="en-US" sz="1800" dirty="0" smtClean="0">
                <a:latin typeface="Helvetica" charset="0"/>
                <a:ea typeface="MS PGothic" charset="0"/>
              </a:rPr>
              <a:t> </a:t>
            </a:r>
            <a:r>
              <a:rPr lang="en-US" sz="1800" dirty="0" err="1" smtClean="0">
                <a:latin typeface="Helvetica" charset="0"/>
                <a:ea typeface="MS PGothic" charset="0"/>
              </a:rPr>
              <a:t>ændret</a:t>
            </a:r>
            <a:r>
              <a:rPr lang="en-US" sz="1800" dirty="0" smtClean="0">
                <a:latin typeface="Helvetica" charset="0"/>
                <a:ea typeface="MS PGothic" charset="0"/>
              </a:rPr>
              <a:t> </a:t>
            </a:r>
            <a:r>
              <a:rPr lang="en-US" sz="1800" dirty="0" err="1" smtClean="0">
                <a:latin typeface="Helvetica" charset="0"/>
                <a:ea typeface="MS PGothic" charset="0"/>
              </a:rPr>
              <a:t>kropsbillede</a:t>
            </a:r>
            <a:r>
              <a:rPr lang="en-US" sz="1800" dirty="0" smtClean="0">
                <a:latin typeface="Helvetica" charset="0"/>
                <a:ea typeface="MS PGothic" charset="0"/>
              </a:rPr>
              <a:t> </a:t>
            </a:r>
            <a:r>
              <a:rPr lang="en-US" sz="1800" dirty="0" err="1" smtClean="0">
                <a:latin typeface="Helvetica" charset="0"/>
                <a:ea typeface="MS PGothic" charset="0"/>
              </a:rPr>
              <a:t>har</a:t>
            </a:r>
            <a:r>
              <a:rPr lang="en-US" sz="1800" dirty="0" smtClean="0">
                <a:latin typeface="Helvetica" charset="0"/>
                <a:ea typeface="MS PGothic" charset="0"/>
              </a:rPr>
              <a:t> </a:t>
            </a:r>
            <a:r>
              <a:rPr lang="en-US" sz="1800" dirty="0" err="1" smtClean="0">
                <a:latin typeface="Helvetica" charset="0"/>
                <a:ea typeface="MS PGothic" charset="0"/>
              </a:rPr>
              <a:t>højere</a:t>
            </a:r>
            <a:r>
              <a:rPr lang="en-US" sz="1800" dirty="0" smtClean="0">
                <a:latin typeface="Helvetica" charset="0"/>
                <a:ea typeface="MS PGothic" charset="0"/>
              </a:rPr>
              <a:t> grad </a:t>
            </a:r>
            <a:r>
              <a:rPr lang="en-US" sz="1800" dirty="0" err="1" smtClean="0">
                <a:latin typeface="Helvetica" charset="0"/>
                <a:ea typeface="MS PGothic" charset="0"/>
              </a:rPr>
              <a:t>af</a:t>
            </a:r>
            <a:r>
              <a:rPr lang="en-US" sz="1800" dirty="0" smtClean="0">
                <a:latin typeface="Helvetica" charset="0"/>
                <a:ea typeface="MS PGothic" charset="0"/>
              </a:rPr>
              <a:t> </a:t>
            </a:r>
            <a:r>
              <a:rPr lang="en-US" sz="1800" dirty="0" err="1" smtClean="0">
                <a:latin typeface="Helvetica" charset="0"/>
                <a:ea typeface="MS PGothic" charset="0"/>
              </a:rPr>
              <a:t>frygt</a:t>
            </a:r>
            <a:r>
              <a:rPr lang="en-US" sz="1800" dirty="0" smtClean="0">
                <a:latin typeface="Helvetica" charset="0"/>
                <a:ea typeface="MS PGothic" charset="0"/>
              </a:rPr>
              <a:t> for </a:t>
            </a:r>
            <a:r>
              <a:rPr lang="en-US" sz="1800" dirty="0" err="1" smtClean="0">
                <a:latin typeface="Helvetica" charset="0"/>
                <a:ea typeface="MS PGothic" charset="0"/>
              </a:rPr>
              <a:t>tilbagefald</a:t>
            </a:r>
            <a:endParaRPr lang="en-US" sz="1800" dirty="0" smtClean="0">
              <a:latin typeface="Helvetica" charset="0"/>
              <a:ea typeface="MS PGothic" charset="0"/>
            </a:endParaRPr>
          </a:p>
          <a:p>
            <a:pPr marL="0" indent="0">
              <a:buNone/>
            </a:pPr>
            <a:r>
              <a:rPr lang="en-US" sz="1600" i="1" dirty="0" err="1" smtClean="0">
                <a:latin typeface="Helvetica" charset="0"/>
                <a:ea typeface="MS PGothic" charset="0"/>
              </a:rPr>
              <a:t>Kilde</a:t>
            </a:r>
            <a:r>
              <a:rPr lang="en-US" sz="1600" i="1" dirty="0" smtClean="0">
                <a:latin typeface="Helvetica" charset="0"/>
                <a:ea typeface="MS PGothic" charset="0"/>
              </a:rPr>
              <a:t>: Koch L. et al. </a:t>
            </a:r>
            <a:r>
              <a:rPr lang="en-US" sz="1600" i="1" dirty="0" err="1" smtClean="0">
                <a:latin typeface="Helvetica" charset="0"/>
                <a:ea typeface="MS PGothic" charset="0"/>
              </a:rPr>
              <a:t>Simard</a:t>
            </a:r>
            <a:r>
              <a:rPr lang="en-US" sz="1600" i="1" dirty="0" smtClean="0">
                <a:latin typeface="Helvetica" charset="0"/>
                <a:ea typeface="MS PGothic" charset="0"/>
              </a:rPr>
              <a:t> S. et al. Fear of cancer recurrence in adult cancer survivors: a systematic review of quantitative studies. Journal of cancer survivorship: </a:t>
            </a:r>
            <a:r>
              <a:rPr lang="en-US" sz="1600" i="1" dirty="0" err="1" smtClean="0">
                <a:latin typeface="Helvetica" charset="0"/>
                <a:ea typeface="MS PGothic" charset="0"/>
              </a:rPr>
              <a:t>Recearch</a:t>
            </a:r>
            <a:r>
              <a:rPr lang="en-US" sz="1600" i="1" dirty="0" smtClean="0">
                <a:latin typeface="Helvetica" charset="0"/>
                <a:ea typeface="MS PGothic" charset="0"/>
              </a:rPr>
              <a:t> and practice 2013;7(3):300-22.</a:t>
            </a:r>
          </a:p>
          <a:p>
            <a:pPr marL="0" indent="0">
              <a:buNone/>
            </a:pPr>
            <a:endParaRPr lang="en-US" sz="1900" dirty="0" smtClean="0">
              <a:latin typeface="Helvetica" charset="0"/>
              <a:ea typeface="MS PGothic" charset="0"/>
            </a:endParaRPr>
          </a:p>
          <a:p>
            <a:pPr marL="0" indent="0">
              <a:buNone/>
            </a:pPr>
            <a:endParaRPr lang="en-US" sz="1800" i="1" dirty="0" smtClean="0">
              <a:latin typeface="Helvetica" charset="0"/>
              <a:ea typeface="MS PGothic" charset="0"/>
            </a:endParaRPr>
          </a:p>
          <a:p>
            <a:pPr marL="0" indent="0">
              <a:buNone/>
            </a:pPr>
            <a:endParaRPr lang="en-US" sz="1800" i="1" dirty="0">
              <a:latin typeface="Helvetica" charset="0"/>
              <a:ea typeface="MS PGothic" charset="0"/>
            </a:endParaRPr>
          </a:p>
          <a:p>
            <a:pPr marL="0" indent="0">
              <a:buNone/>
            </a:pPr>
            <a:r>
              <a:rPr lang="en-US" sz="1800" i="1" dirty="0" err="1" smtClean="0">
                <a:latin typeface="Helvetica" charset="0"/>
                <a:ea typeface="MS PGothic" charset="0"/>
              </a:rPr>
              <a:t>Anden</a:t>
            </a:r>
            <a:r>
              <a:rPr lang="en-US" sz="1800" i="1" dirty="0" smtClean="0">
                <a:latin typeface="Helvetica" charset="0"/>
                <a:ea typeface="MS PGothic" charset="0"/>
              </a:rPr>
              <a:t> </a:t>
            </a:r>
            <a:r>
              <a:rPr lang="en-US" sz="1800" i="1" dirty="0" err="1" smtClean="0">
                <a:latin typeface="Helvetica" charset="0"/>
                <a:ea typeface="MS PGothic" charset="0"/>
              </a:rPr>
              <a:t>kilde</a:t>
            </a:r>
            <a:r>
              <a:rPr lang="en-US" sz="1800" i="1" dirty="0" smtClean="0">
                <a:latin typeface="Helvetica" charset="0"/>
                <a:ea typeface="MS PGothic" charset="0"/>
              </a:rPr>
              <a:t>:</a:t>
            </a:r>
          </a:p>
          <a:p>
            <a:pPr marL="0" indent="0">
              <a:buNone/>
            </a:pPr>
            <a:r>
              <a:rPr lang="en-US" sz="1800" i="1" dirty="0" smtClean="0">
                <a:latin typeface="Helvetica" charset="0"/>
                <a:ea typeface="MS PGothic" charset="0"/>
              </a:rPr>
              <a:t>Cancer </a:t>
            </a:r>
            <a:r>
              <a:rPr lang="en-US" sz="1800" i="1" dirty="0">
                <a:latin typeface="Helvetica" charset="0"/>
                <a:ea typeface="MS PGothic" charset="0"/>
              </a:rPr>
              <a:t>Australia. The Impact of fear cancer recurrence (FCR) on wellness: A systematic literature </a:t>
            </a:r>
            <a:r>
              <a:rPr lang="en-US" sz="1800" i="1" dirty="0" smtClean="0">
                <a:latin typeface="Helvetica" charset="0"/>
                <a:ea typeface="MS PGothic" charset="0"/>
              </a:rPr>
              <a:t>review</a:t>
            </a:r>
            <a:r>
              <a:rPr lang="en-US" sz="1800" i="1" dirty="0">
                <a:latin typeface="Helvetica" charset="0"/>
                <a:ea typeface="MS PGothic" charset="0"/>
              </a:rPr>
              <a:t>. Cancer Australia, Surry Hills, NSW, 2014</a:t>
            </a:r>
          </a:p>
          <a:p>
            <a:pPr marL="0" indent="0">
              <a:buNone/>
            </a:pPr>
            <a:r>
              <a:rPr lang="en-US" sz="1800" i="1" dirty="0" smtClean="0">
                <a:latin typeface="Helvetica" charset="0"/>
                <a:ea typeface="MS PGothic" charset="0"/>
              </a:rPr>
              <a:t>Recommendations </a:t>
            </a:r>
            <a:r>
              <a:rPr lang="en-US" sz="1800" i="1" dirty="0">
                <a:latin typeface="Helvetica" charset="0"/>
                <a:ea typeface="MS PGothic" charset="0"/>
              </a:rPr>
              <a:t>for the identification and management of fear of cancer recurrence in adult </a:t>
            </a:r>
            <a:r>
              <a:rPr lang="en-US" sz="1800" i="1" dirty="0" smtClean="0">
                <a:latin typeface="Helvetica" charset="0"/>
                <a:ea typeface="MS PGothic" charset="0"/>
              </a:rPr>
              <a:t>cancer </a:t>
            </a:r>
            <a:r>
              <a:rPr lang="en-US" sz="1800" i="1" dirty="0">
                <a:latin typeface="Helvetica" charset="0"/>
                <a:ea typeface="MS PGothic" charset="0"/>
              </a:rPr>
              <a:t>survivors, June 2014. A clinical practice guideline developed by cancer Australia. </a:t>
            </a:r>
            <a:r>
              <a:rPr lang="en-US" sz="1800" i="1" dirty="0" smtClean="0">
                <a:latin typeface="Helvetica" charset="0"/>
                <a:ea typeface="MS PGothic" charset="0"/>
              </a:rPr>
              <a:t>Incorporates </a:t>
            </a:r>
            <a:r>
              <a:rPr lang="en-US" sz="1800" i="1" dirty="0">
                <a:latin typeface="Helvetica" charset="0"/>
                <a:ea typeface="MS PGothic" charset="0"/>
              </a:rPr>
              <a:t>published evidence to May 2012</a:t>
            </a:r>
            <a:r>
              <a:rPr lang="en-US" sz="1800" dirty="0">
                <a:latin typeface="Helvetica" charset="0"/>
                <a:ea typeface="MS PGothic" charset="0"/>
              </a:rPr>
              <a:t>.</a:t>
            </a:r>
          </a:p>
          <a:p>
            <a:endParaRPr lang="en-US" sz="2000"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1377274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495" y="1156885"/>
            <a:ext cx="10515600" cy="565866"/>
          </a:xfrm>
        </p:spPr>
        <p:txBody>
          <a:bodyPr>
            <a:normAutofit/>
          </a:bodyPr>
          <a:lstStyle/>
          <a:p>
            <a:r>
              <a:rPr lang="en-US" sz="3200" dirty="0" smtClean="0"/>
              <a:t>Angst for </a:t>
            </a:r>
            <a:r>
              <a:rPr lang="en-US" sz="3200" dirty="0" err="1" smtClean="0"/>
              <a:t>tilbagefald</a:t>
            </a:r>
            <a:endParaRPr lang="en-US" sz="3200" dirty="0"/>
          </a:p>
        </p:txBody>
      </p:sp>
      <p:sp>
        <p:nvSpPr>
          <p:cNvPr id="3" name="Content Placeholder 2"/>
          <p:cNvSpPr>
            <a:spLocks noGrp="1"/>
          </p:cNvSpPr>
          <p:nvPr>
            <p:ph idx="1"/>
          </p:nvPr>
        </p:nvSpPr>
        <p:spPr>
          <a:xfrm>
            <a:off x="838200" y="1936524"/>
            <a:ext cx="10515600" cy="4288019"/>
          </a:xfrm>
        </p:spPr>
        <p:txBody>
          <a:bodyPr>
            <a:normAutofit lnSpcReduction="10000"/>
          </a:bodyPr>
          <a:lstStyle/>
          <a:p>
            <a:pPr marL="0" indent="0">
              <a:buNone/>
              <a:defRPr/>
            </a:pPr>
            <a:r>
              <a:rPr lang="en-US" sz="2000" dirty="0" err="1"/>
              <a:t>Ingen</a:t>
            </a:r>
            <a:r>
              <a:rPr lang="en-US" sz="2000" dirty="0"/>
              <a:t> </a:t>
            </a:r>
            <a:r>
              <a:rPr lang="en-US" sz="2000" dirty="0" err="1"/>
              <a:t>retningslinjer</a:t>
            </a:r>
            <a:r>
              <a:rPr lang="en-US" sz="2000" dirty="0"/>
              <a:t> </a:t>
            </a:r>
            <a:r>
              <a:rPr lang="en-US" sz="2000" dirty="0" err="1"/>
              <a:t>fundet</a:t>
            </a:r>
            <a:r>
              <a:rPr lang="en-US" sz="2000" dirty="0"/>
              <a:t> for god </a:t>
            </a:r>
            <a:r>
              <a:rPr lang="en-US" sz="2000" dirty="0" err="1"/>
              <a:t>klinisk</a:t>
            </a:r>
            <a:r>
              <a:rPr lang="en-US" sz="2000" dirty="0"/>
              <a:t> </a:t>
            </a:r>
            <a:r>
              <a:rPr lang="en-US" sz="2000" dirty="0" err="1"/>
              <a:t>praksis</a:t>
            </a:r>
            <a:r>
              <a:rPr lang="en-US" sz="2000" dirty="0"/>
              <a:t> </a:t>
            </a:r>
            <a:r>
              <a:rPr lang="en-US" sz="2000" dirty="0" err="1" smtClean="0"/>
              <a:t>i</a:t>
            </a:r>
            <a:r>
              <a:rPr lang="en-US" sz="2000" dirty="0" smtClean="0"/>
              <a:t> </a:t>
            </a:r>
            <a:r>
              <a:rPr lang="en-US" sz="2000" dirty="0" err="1"/>
              <a:t>Danmark</a:t>
            </a:r>
            <a:endParaRPr lang="en-US" sz="2000" dirty="0"/>
          </a:p>
          <a:p>
            <a:pPr marL="0" indent="0">
              <a:buNone/>
              <a:defRPr/>
            </a:pPr>
            <a:r>
              <a:rPr lang="en-US" sz="2000" dirty="0"/>
              <a:t>Et </a:t>
            </a:r>
            <a:r>
              <a:rPr lang="en-US" sz="2000" dirty="0" err="1"/>
              <a:t>kvalitativt</a:t>
            </a:r>
            <a:r>
              <a:rPr lang="en-US" sz="2000" dirty="0"/>
              <a:t> </a:t>
            </a:r>
            <a:r>
              <a:rPr lang="en-US" sz="2000" dirty="0" err="1"/>
              <a:t>studie</a:t>
            </a:r>
            <a:r>
              <a:rPr lang="en-US" sz="2000" dirty="0"/>
              <a:t> </a:t>
            </a:r>
            <a:r>
              <a:rPr lang="en-US" sz="2000" dirty="0" err="1"/>
              <a:t>ved</a:t>
            </a:r>
            <a:r>
              <a:rPr lang="en-US" sz="2000" dirty="0"/>
              <a:t> grounded theory </a:t>
            </a:r>
            <a:r>
              <a:rPr lang="en-US" sz="2000" dirty="0" err="1"/>
              <a:t>anbefaler</a:t>
            </a:r>
            <a:r>
              <a:rPr lang="en-US" sz="2000" dirty="0"/>
              <a:t>:</a:t>
            </a:r>
          </a:p>
          <a:p>
            <a:pPr>
              <a:defRPr/>
            </a:pPr>
            <a:endParaRPr lang="en-US" sz="2000" dirty="0"/>
          </a:p>
          <a:p>
            <a:pPr marL="0" indent="0">
              <a:buNone/>
              <a:defRPr/>
            </a:pPr>
            <a:r>
              <a:rPr lang="en-US" sz="2000" dirty="0"/>
              <a:t>“Providing opportunities to openly discuss the possibility of cancer recurrence, assessing individual fears and offering suggestions on possible coping strategies to lessen the associated distress”. </a:t>
            </a:r>
            <a:endParaRPr lang="en-US" sz="2000" dirty="0" smtClean="0"/>
          </a:p>
          <a:p>
            <a:pPr marL="0" indent="0">
              <a:buNone/>
              <a:defRPr/>
            </a:pPr>
            <a:r>
              <a:rPr lang="en-US" sz="2400" dirty="0" err="1" smtClean="0"/>
              <a:t>Gruppeintervention</a:t>
            </a:r>
            <a:r>
              <a:rPr lang="en-US" sz="2400" dirty="0"/>
              <a:t>, tale med </a:t>
            </a:r>
            <a:r>
              <a:rPr lang="en-US" sz="2400" dirty="0" err="1"/>
              <a:t>andre</a:t>
            </a:r>
            <a:r>
              <a:rPr lang="en-US" sz="2400" dirty="0"/>
              <a:t> </a:t>
            </a:r>
            <a:r>
              <a:rPr lang="en-US" sz="2400" dirty="0" err="1"/>
              <a:t>i</a:t>
            </a:r>
            <a:r>
              <a:rPr lang="en-US" sz="2400" dirty="0"/>
              <a:t> </a:t>
            </a:r>
            <a:r>
              <a:rPr lang="en-US" sz="2400" dirty="0" err="1"/>
              <a:t>samme</a:t>
            </a:r>
            <a:r>
              <a:rPr lang="en-US" sz="2400" dirty="0"/>
              <a:t> situation, mindfulness, </a:t>
            </a:r>
            <a:r>
              <a:rPr lang="en-US" sz="2400" dirty="0" smtClean="0"/>
              <a:t>yoga- </a:t>
            </a:r>
            <a:r>
              <a:rPr lang="en-US" sz="2400" dirty="0" err="1" smtClean="0"/>
              <a:t>hvilke</a:t>
            </a:r>
            <a:r>
              <a:rPr lang="en-US" sz="2400" dirty="0" smtClean="0"/>
              <a:t> </a:t>
            </a:r>
            <a:r>
              <a:rPr lang="en-US" sz="2400" dirty="0" err="1" smtClean="0"/>
              <a:t>muligheder</a:t>
            </a:r>
            <a:r>
              <a:rPr lang="en-US" sz="2400" dirty="0" smtClean="0"/>
              <a:t> </a:t>
            </a:r>
            <a:r>
              <a:rPr lang="en-US" sz="2400" dirty="0" err="1" smtClean="0"/>
              <a:t>er</a:t>
            </a:r>
            <a:r>
              <a:rPr lang="en-US" sz="2400" dirty="0" smtClean="0"/>
              <a:t> der </a:t>
            </a:r>
            <a:r>
              <a:rPr lang="en-US" sz="2400" dirty="0"/>
              <a:t>i</a:t>
            </a:r>
            <a:r>
              <a:rPr lang="en-US" sz="2400" dirty="0" smtClean="0"/>
              <a:t> din </a:t>
            </a:r>
            <a:r>
              <a:rPr lang="en-US" sz="2400" dirty="0" err="1" smtClean="0"/>
              <a:t>kommune</a:t>
            </a:r>
            <a:r>
              <a:rPr lang="en-US" sz="2400" dirty="0" smtClean="0"/>
              <a:t> ?</a:t>
            </a:r>
            <a:endParaRPr lang="en-US" sz="2400" dirty="0"/>
          </a:p>
          <a:p>
            <a:pPr marL="0" indent="0">
              <a:buNone/>
              <a:defRPr/>
            </a:pPr>
            <a:endParaRPr lang="en-US" sz="2000" i="1" dirty="0"/>
          </a:p>
          <a:p>
            <a:pPr marL="0" indent="0">
              <a:buNone/>
              <a:defRPr/>
            </a:pPr>
            <a:r>
              <a:rPr lang="en-US" sz="1800" i="1" dirty="0" err="1"/>
              <a:t>Kilde</a:t>
            </a:r>
            <a:r>
              <a:rPr lang="en-US" sz="1800" i="1" dirty="0"/>
              <a:t>: Taylor el al. Surviving cancer treatment: an investigation of the experience of fear about, and monitoring for, recurrence in patient following treatment for colorectal cancer. </a:t>
            </a:r>
            <a:r>
              <a:rPr lang="en-US" sz="1800" i="1" dirty="0" err="1"/>
              <a:t>Eur</a:t>
            </a:r>
            <a:r>
              <a:rPr lang="en-US" sz="1800" i="1" dirty="0"/>
              <a:t> J </a:t>
            </a:r>
            <a:r>
              <a:rPr lang="en-US" sz="1800" i="1" dirty="0" err="1"/>
              <a:t>Oncol</a:t>
            </a:r>
            <a:r>
              <a:rPr lang="en-US" sz="1800" i="1" dirty="0"/>
              <a:t> </a:t>
            </a:r>
            <a:r>
              <a:rPr lang="en-US" sz="1800" i="1" dirty="0" err="1"/>
              <a:t>Nurs</a:t>
            </a:r>
            <a:r>
              <a:rPr lang="en-US" sz="1800" i="1" dirty="0"/>
              <a:t>. 2011 Jul;15(3):243-9.</a:t>
            </a:r>
          </a:p>
          <a:p>
            <a:pPr marL="0" indent="0">
              <a:buNone/>
              <a:defRPr/>
            </a:pPr>
            <a:r>
              <a:rPr lang="en-US" sz="1800" i="1" dirty="0" err="1"/>
              <a:t>Kilde</a:t>
            </a:r>
            <a:r>
              <a:rPr lang="en-US" sz="1800" i="1" dirty="0"/>
              <a:t>: </a:t>
            </a:r>
            <a:r>
              <a:rPr lang="en-US" sz="1800" i="1" dirty="0" err="1"/>
              <a:t>Simard</a:t>
            </a:r>
            <a:r>
              <a:rPr lang="en-US" sz="1800" i="1" dirty="0"/>
              <a:t> S. </a:t>
            </a:r>
            <a:r>
              <a:rPr lang="en-US" sz="1800" i="1" dirty="0" err="1"/>
              <a:t>Savard</a:t>
            </a:r>
            <a:r>
              <a:rPr lang="en-US" sz="1800" i="1" dirty="0"/>
              <a:t> J. Fear of Cancer Recurrence Inventory: development and initial validation of a multidimensional measure of fear of cancer recurrence. Support Care Cancer; 2009 Mar; 17(3):241-51. (Trench-Canadian version of the FCRI instrument plus </a:t>
            </a:r>
            <a:r>
              <a:rPr lang="en-US" sz="1800" i="1" dirty="0" err="1"/>
              <a:t>validitet</a:t>
            </a:r>
            <a:r>
              <a:rPr lang="en-US" sz="1800" i="1" dirty="0"/>
              <a:t> </a:t>
            </a:r>
            <a:r>
              <a:rPr lang="en-US" sz="1800" i="1" dirty="0" err="1"/>
              <a:t>og</a:t>
            </a:r>
            <a:r>
              <a:rPr lang="en-US" sz="1800" i="1" dirty="0"/>
              <a:t> reliability)</a:t>
            </a:r>
          </a:p>
          <a:p>
            <a:pPr marL="0" indent="0">
              <a:buNone/>
            </a:pPr>
            <a:endParaRPr lang="en-US" sz="1800"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1575901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6885"/>
            <a:ext cx="10515600" cy="553292"/>
          </a:xfrm>
        </p:spPr>
        <p:txBody>
          <a:bodyPr>
            <a:normAutofit/>
          </a:bodyPr>
          <a:lstStyle/>
          <a:p>
            <a:r>
              <a:rPr lang="en-US" sz="3200" dirty="0" err="1" smtClean="0"/>
              <a:t>Seksuelle</a:t>
            </a:r>
            <a:r>
              <a:rPr lang="en-US" sz="3200" dirty="0" smtClean="0"/>
              <a:t> </a:t>
            </a:r>
            <a:r>
              <a:rPr lang="en-US" sz="3200" dirty="0" err="1" smtClean="0"/>
              <a:t>problemer</a:t>
            </a:r>
            <a:endParaRPr lang="en-US" sz="3200" dirty="0"/>
          </a:p>
        </p:txBody>
      </p:sp>
      <p:sp>
        <p:nvSpPr>
          <p:cNvPr id="3" name="Content Placeholder 2"/>
          <p:cNvSpPr>
            <a:spLocks noGrp="1"/>
          </p:cNvSpPr>
          <p:nvPr>
            <p:ph idx="1"/>
          </p:nvPr>
        </p:nvSpPr>
        <p:spPr>
          <a:xfrm>
            <a:off x="838200" y="1825624"/>
            <a:ext cx="10515600" cy="4776163"/>
          </a:xfrm>
        </p:spPr>
        <p:txBody>
          <a:bodyPr>
            <a:normAutofit/>
          </a:bodyPr>
          <a:lstStyle/>
          <a:p>
            <a:pPr marL="0" indent="0">
              <a:buNone/>
            </a:pPr>
            <a:r>
              <a:rPr lang="da-DK" sz="2000" i="1" dirty="0">
                <a:latin typeface="Helvetica" charset="0"/>
                <a:ea typeface="MS PGothic" charset="0"/>
              </a:rPr>
              <a:t>”Ingen på onkologisk afdeling eller min praktiserende læge informerede mig om,</a:t>
            </a:r>
          </a:p>
          <a:p>
            <a:pPr marL="0" indent="0">
              <a:buNone/>
            </a:pPr>
            <a:r>
              <a:rPr lang="da-DK" sz="2000" i="1" dirty="0">
                <a:latin typeface="Helvetica" charset="0"/>
                <a:ea typeface="MS PGothic" charset="0"/>
              </a:rPr>
              <a:t>hvilke seksuelle problemer, der kan opstå efter behandlingerne. Jeg troede, at det</a:t>
            </a:r>
          </a:p>
          <a:p>
            <a:pPr marL="0" indent="0">
              <a:buNone/>
            </a:pPr>
            <a:r>
              <a:rPr lang="da-DK" sz="2000" i="1" dirty="0">
                <a:latin typeface="Helvetica" charset="0"/>
                <a:ea typeface="MS PGothic" charset="0"/>
              </a:rPr>
              <a:t>med tiden ville blive bedre med min lyst og evne … nu er der gået lang tid. Jeg tror</a:t>
            </a:r>
          </a:p>
          <a:p>
            <a:pPr marL="0" indent="0">
              <a:buNone/>
            </a:pPr>
            <a:r>
              <a:rPr lang="da-DK" sz="2000" i="1" dirty="0">
                <a:latin typeface="Helvetica" charset="0"/>
                <a:ea typeface="MS PGothic" charset="0"/>
              </a:rPr>
              <a:t>ikke, at det kommer til at fungere igen”  </a:t>
            </a:r>
            <a:r>
              <a:rPr lang="da-DK" sz="2000" dirty="0">
                <a:latin typeface="Helvetica" charset="0"/>
                <a:ea typeface="MS PGothic" charset="0"/>
              </a:rPr>
              <a:t>Kilde</a:t>
            </a:r>
            <a:r>
              <a:rPr lang="da-DK" sz="2000" i="1" dirty="0">
                <a:latin typeface="Helvetica" charset="0"/>
                <a:ea typeface="MS PGothic" charset="0"/>
              </a:rPr>
              <a:t>: </a:t>
            </a:r>
            <a:r>
              <a:rPr lang="da-DK" sz="2000" dirty="0">
                <a:latin typeface="Helvetica" charset="0"/>
                <a:ea typeface="MS PGothic" charset="0"/>
                <a:hlinkClick r:id="rId2"/>
              </a:rPr>
              <a:t>www.senfoelger.dk</a:t>
            </a:r>
            <a:endParaRPr lang="da-DK" sz="2000" dirty="0">
              <a:latin typeface="Helvetica" charset="0"/>
              <a:ea typeface="MS PGothic" charset="0"/>
            </a:endParaRPr>
          </a:p>
          <a:p>
            <a:endParaRPr lang="da-DK" sz="2000" dirty="0">
              <a:latin typeface="Helvetica" charset="0"/>
              <a:ea typeface="MS PGothic" charset="0"/>
            </a:endParaRPr>
          </a:p>
          <a:p>
            <a:pPr marL="0" indent="0">
              <a:buNone/>
            </a:pPr>
            <a:r>
              <a:rPr lang="da-DK" sz="2000" dirty="0">
                <a:latin typeface="Helvetica" charset="0"/>
                <a:ea typeface="MS PGothic" charset="0"/>
              </a:rPr>
              <a:t>Op mod 50% af kræftpatienter får seksuelle senfølger. </a:t>
            </a:r>
            <a:endParaRPr lang="da-DK" sz="2000" dirty="0" smtClean="0">
              <a:latin typeface="Helvetica" charset="0"/>
              <a:ea typeface="MS PGothic" charset="0"/>
            </a:endParaRPr>
          </a:p>
          <a:p>
            <a:pPr marL="0" indent="0">
              <a:buNone/>
            </a:pPr>
            <a:r>
              <a:rPr lang="da-DK" sz="1800" i="1" dirty="0" smtClean="0">
                <a:latin typeface="Helvetica" charset="0"/>
                <a:ea typeface="MS PGothic" charset="0"/>
              </a:rPr>
              <a:t> Kilde</a:t>
            </a:r>
            <a:r>
              <a:rPr lang="da-DK" sz="1800" i="1" dirty="0">
                <a:latin typeface="Helvetica" charset="0"/>
                <a:ea typeface="MS PGothic" charset="0"/>
              </a:rPr>
              <a:t>: Bruhn M. : ”</a:t>
            </a:r>
            <a:r>
              <a:rPr lang="da-DK" altLang="ja-JP" sz="1800" i="1" dirty="0">
                <a:latin typeface="Helvetica" charset="0"/>
                <a:ea typeface="MS PGothic" charset="0"/>
              </a:rPr>
              <a:t>Kræft, Senfølger og Rehabilitering</a:t>
            </a:r>
            <a:r>
              <a:rPr lang="da-DK" sz="1800" i="1" dirty="0">
                <a:latin typeface="Helvetica" charset="0"/>
                <a:ea typeface="MS PGothic" charset="0"/>
              </a:rPr>
              <a:t>”</a:t>
            </a:r>
            <a:r>
              <a:rPr lang="da-DK" altLang="ja-JP" sz="1800" i="1" dirty="0">
                <a:latin typeface="Helvetica" charset="0"/>
                <a:ea typeface="MS PGothic" charset="0"/>
              </a:rPr>
              <a:t> kapitel 27, red. Christoffer Johansen </a:t>
            </a:r>
            <a:r>
              <a:rPr lang="da-DK" altLang="ja-JP" sz="1800" i="1" dirty="0" smtClean="0">
                <a:latin typeface="Helvetica" charset="0"/>
                <a:ea typeface="MS PGothic" charset="0"/>
              </a:rPr>
              <a:t>2013.</a:t>
            </a:r>
            <a:endParaRPr lang="da-DK" altLang="ja-JP" sz="1800" i="1" dirty="0">
              <a:latin typeface="Helvetica" charset="0"/>
              <a:ea typeface="MS PGothic" charset="0"/>
            </a:endParaRPr>
          </a:p>
          <a:p>
            <a:pPr marL="0" indent="0">
              <a:buNone/>
            </a:pPr>
            <a:r>
              <a:rPr lang="da-DK" altLang="ja-JP" sz="2000" dirty="0">
                <a:latin typeface="Helvetica" charset="0"/>
                <a:ea typeface="MS PGothic" charset="0"/>
              </a:rPr>
              <a:t>Spændvidden beskrives fra 20-80% som manglende lyst, rejsningsproblemer, ejakulationsproblemer, tørhed og svie i skeden</a:t>
            </a:r>
            <a:r>
              <a:rPr lang="da-DK" altLang="ja-JP" sz="2000" dirty="0" smtClean="0">
                <a:latin typeface="Helvetica" charset="0"/>
                <a:ea typeface="MS PGothic" charset="0"/>
              </a:rPr>
              <a:t>, </a:t>
            </a:r>
            <a:r>
              <a:rPr lang="da-DK" altLang="ja-JP" sz="2000" dirty="0">
                <a:latin typeface="Helvetica" charset="0"/>
                <a:ea typeface="MS PGothic" charset="0"/>
              </a:rPr>
              <a:t>smerter ved samleje og angst for intimitet.</a:t>
            </a:r>
          </a:p>
          <a:p>
            <a:pPr marL="0" indent="0">
              <a:buNone/>
            </a:pPr>
            <a:r>
              <a:rPr lang="da-DK" altLang="ja-JP" sz="2000" dirty="0">
                <a:latin typeface="Helvetica" charset="0"/>
                <a:ea typeface="MS PGothic" charset="0"/>
              </a:rPr>
              <a:t>Et tabuområde hos kræftpatienter, pårørende og sundhedspersonale</a:t>
            </a:r>
          </a:p>
          <a:p>
            <a:pPr marL="0" indent="0">
              <a:buNone/>
            </a:pPr>
            <a:r>
              <a:rPr lang="da-DK" altLang="ja-JP" sz="1800" i="1" dirty="0" smtClean="0">
                <a:latin typeface="Helvetica" charset="0"/>
                <a:ea typeface="MS PGothic" charset="0"/>
              </a:rPr>
              <a:t>Kilde</a:t>
            </a:r>
            <a:r>
              <a:rPr lang="da-DK" altLang="ja-JP" sz="1800" i="1" dirty="0">
                <a:latin typeface="Helvetica" charset="0"/>
                <a:ea typeface="MS PGothic" charset="0"/>
              </a:rPr>
              <a:t>: </a:t>
            </a:r>
            <a:r>
              <a:rPr lang="da-DK" altLang="ja-JP" sz="1800" i="1" dirty="0" err="1">
                <a:latin typeface="Helvetica" charset="0"/>
                <a:ea typeface="MS PGothic" charset="0"/>
              </a:rPr>
              <a:t>Bower</a:t>
            </a:r>
            <a:r>
              <a:rPr lang="da-DK" altLang="ja-JP" sz="1800" i="1" dirty="0">
                <a:latin typeface="Helvetica" charset="0"/>
                <a:ea typeface="MS PGothic" charset="0"/>
              </a:rPr>
              <a:t> JE, </a:t>
            </a:r>
            <a:r>
              <a:rPr lang="da-DK" altLang="ja-JP" sz="1800" i="1" dirty="0" err="1">
                <a:latin typeface="Helvetica" charset="0"/>
                <a:ea typeface="MS PGothic" charset="0"/>
              </a:rPr>
              <a:t>Ganz</a:t>
            </a:r>
            <a:r>
              <a:rPr lang="da-DK" altLang="ja-JP" sz="1800" i="1" dirty="0">
                <a:latin typeface="Helvetica" charset="0"/>
                <a:ea typeface="MS PGothic" charset="0"/>
              </a:rPr>
              <a:t> PA, Desmond </a:t>
            </a:r>
            <a:r>
              <a:rPr lang="en-GB" altLang="ja-JP" sz="1800" i="1" dirty="0">
                <a:latin typeface="Helvetica" charset="0"/>
                <a:ea typeface="MS PGothic" charset="0"/>
              </a:rPr>
              <a:t>KA, Rowland JH, </a:t>
            </a:r>
            <a:r>
              <a:rPr lang="en-GB" altLang="ja-JP" sz="1800" i="1" dirty="0" err="1">
                <a:latin typeface="Helvetica" charset="0"/>
                <a:ea typeface="MS PGothic" charset="0"/>
              </a:rPr>
              <a:t>Meyrowitz</a:t>
            </a:r>
            <a:r>
              <a:rPr lang="en-GB" altLang="ja-JP" sz="1800" i="1" dirty="0">
                <a:latin typeface="Helvetica" charset="0"/>
                <a:ea typeface="MS PGothic" charset="0"/>
              </a:rPr>
              <a:t> BE, </a:t>
            </a:r>
            <a:r>
              <a:rPr lang="en-GB" altLang="ja-JP" sz="1800" i="1" dirty="0" err="1">
                <a:latin typeface="Helvetica" charset="0"/>
                <a:ea typeface="MS PGothic" charset="0"/>
              </a:rPr>
              <a:t>Belin</a:t>
            </a:r>
            <a:r>
              <a:rPr lang="en-GB" altLang="ja-JP" sz="1800" i="1" dirty="0">
                <a:latin typeface="Helvetica" charset="0"/>
                <a:ea typeface="MS PGothic" charset="0"/>
              </a:rPr>
              <a:t> TR. Fatigue in </a:t>
            </a:r>
            <a:r>
              <a:rPr lang="en-GB" altLang="ja-JP" sz="1800" i="1" dirty="0" smtClean="0">
                <a:latin typeface="Helvetica" charset="0"/>
                <a:ea typeface="MS PGothic" charset="0"/>
              </a:rPr>
              <a:t>Breast Survivors</a:t>
            </a:r>
            <a:r>
              <a:rPr lang="en-GB" altLang="ja-JP" sz="1800" i="1" dirty="0">
                <a:latin typeface="Helvetica" charset="0"/>
                <a:ea typeface="MS PGothic" charset="0"/>
              </a:rPr>
              <a:t>: occurrence, correlates, and impact on quality of life. J. Colin. </a:t>
            </a:r>
            <a:r>
              <a:rPr lang="en-GB" altLang="ja-JP" sz="1800" i="1" dirty="0" err="1">
                <a:latin typeface="Helvetica" charset="0"/>
                <a:ea typeface="MS PGothic" charset="0"/>
              </a:rPr>
              <a:t>Oncol</a:t>
            </a:r>
            <a:r>
              <a:rPr lang="en-GB" altLang="ja-JP" sz="1800" i="1" dirty="0">
                <a:latin typeface="Helvetica" charset="0"/>
                <a:ea typeface="MS PGothic" charset="0"/>
              </a:rPr>
              <a:t>, 2000:18(4):743-</a:t>
            </a:r>
            <a:r>
              <a:rPr lang="en-GB" altLang="ja-JP" sz="1800" i="1" dirty="0" smtClean="0">
                <a:latin typeface="Helvetica" charset="0"/>
                <a:ea typeface="MS PGothic" charset="0"/>
              </a:rPr>
              <a:t>5.</a:t>
            </a:r>
            <a:endParaRPr lang="en-GB" altLang="ja-JP" sz="1800" i="1" dirty="0">
              <a:latin typeface="Helvetica" charset="0"/>
              <a:ea typeface="MS PGothic" charset="0"/>
            </a:endParaRPr>
          </a:p>
        </p:txBody>
      </p:sp>
      <p:pic>
        <p:nvPicPr>
          <p:cNvPr id="4" name="Pladsholder til indhold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3683550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81436"/>
            <a:ext cx="10515600" cy="515568"/>
          </a:xfrm>
        </p:spPr>
        <p:txBody>
          <a:bodyPr>
            <a:noAutofit/>
          </a:bodyPr>
          <a:lstStyle/>
          <a:p>
            <a:r>
              <a:rPr lang="en-US" sz="3200" dirty="0" err="1" smtClean="0"/>
              <a:t>Seksuelle</a:t>
            </a:r>
            <a:r>
              <a:rPr lang="en-US" sz="3200" dirty="0" smtClean="0"/>
              <a:t> </a:t>
            </a:r>
            <a:r>
              <a:rPr lang="en-US" sz="3200" dirty="0" err="1" smtClean="0"/>
              <a:t>problemer</a:t>
            </a:r>
            <a:endParaRPr lang="en-US" sz="3200" dirty="0"/>
          </a:p>
        </p:txBody>
      </p:sp>
      <p:sp>
        <p:nvSpPr>
          <p:cNvPr id="3" name="Content Placeholder 2"/>
          <p:cNvSpPr>
            <a:spLocks noGrp="1"/>
          </p:cNvSpPr>
          <p:nvPr>
            <p:ph idx="1"/>
          </p:nvPr>
        </p:nvSpPr>
        <p:spPr>
          <a:xfrm>
            <a:off x="838200" y="1647304"/>
            <a:ext cx="10515600" cy="4992208"/>
          </a:xfrm>
        </p:spPr>
        <p:txBody>
          <a:bodyPr>
            <a:normAutofit fontScale="25000" lnSpcReduction="20000"/>
          </a:bodyPr>
          <a:lstStyle/>
          <a:p>
            <a:pPr marL="0" indent="0">
              <a:buNone/>
            </a:pPr>
            <a:r>
              <a:rPr lang="en-US" sz="8000" dirty="0" smtClean="0">
                <a:latin typeface="Helvetica" charset="0"/>
                <a:ea typeface="MS PGothic" charset="0"/>
              </a:rPr>
              <a:t>Et </a:t>
            </a:r>
            <a:r>
              <a:rPr lang="en-US" sz="8000" dirty="0" err="1" smtClean="0">
                <a:latin typeface="Helvetica" charset="0"/>
                <a:ea typeface="MS PGothic" charset="0"/>
              </a:rPr>
              <a:t>studie</a:t>
            </a:r>
            <a:r>
              <a:rPr lang="en-US" sz="8000" dirty="0" smtClean="0">
                <a:latin typeface="Helvetica" charset="0"/>
                <a:ea typeface="MS PGothic" charset="0"/>
              </a:rPr>
              <a:t> </a:t>
            </a:r>
            <a:r>
              <a:rPr lang="en-US" sz="8000" dirty="0" err="1" smtClean="0">
                <a:latin typeface="Helvetica" charset="0"/>
                <a:ea typeface="MS PGothic" charset="0"/>
              </a:rPr>
              <a:t>fokuserer</a:t>
            </a:r>
            <a:r>
              <a:rPr lang="en-US" sz="8000" dirty="0" smtClean="0">
                <a:latin typeface="Helvetica" charset="0"/>
                <a:ea typeface="MS PGothic" charset="0"/>
              </a:rPr>
              <a:t> </a:t>
            </a:r>
            <a:r>
              <a:rPr lang="en-US" sz="8000" dirty="0" err="1" smtClean="0">
                <a:latin typeface="Helvetica" charset="0"/>
                <a:ea typeface="MS PGothic" charset="0"/>
              </a:rPr>
              <a:t>på</a:t>
            </a:r>
            <a:r>
              <a:rPr lang="en-US" sz="8000" dirty="0" smtClean="0">
                <a:latin typeface="Helvetica" charset="0"/>
                <a:ea typeface="MS PGothic" charset="0"/>
              </a:rPr>
              <a:t> </a:t>
            </a:r>
            <a:r>
              <a:rPr lang="en-US" sz="8000" dirty="0" err="1" smtClean="0">
                <a:latin typeface="Helvetica" charset="0"/>
                <a:ea typeface="MS PGothic" charset="0"/>
              </a:rPr>
              <a:t>kvinder</a:t>
            </a:r>
            <a:r>
              <a:rPr lang="en-US" sz="8000" dirty="0" smtClean="0">
                <a:latin typeface="Helvetica" charset="0"/>
                <a:ea typeface="MS PGothic" charset="0"/>
              </a:rPr>
              <a:t>, </a:t>
            </a:r>
            <a:r>
              <a:rPr lang="en-US" sz="8000" dirty="0" err="1" smtClean="0">
                <a:latin typeface="Helvetica" charset="0"/>
                <a:ea typeface="MS PGothic" charset="0"/>
              </a:rPr>
              <a:t>som</a:t>
            </a:r>
            <a:r>
              <a:rPr lang="en-US" sz="8000" dirty="0" smtClean="0">
                <a:latin typeface="Helvetica" charset="0"/>
                <a:ea typeface="MS PGothic" charset="0"/>
              </a:rPr>
              <a:t> </a:t>
            </a:r>
            <a:r>
              <a:rPr lang="en-US" sz="8000" dirty="0" err="1" smtClean="0">
                <a:latin typeface="Helvetica" charset="0"/>
                <a:ea typeface="MS PGothic" charset="0"/>
              </a:rPr>
              <a:t>har</a:t>
            </a:r>
            <a:r>
              <a:rPr lang="en-US" sz="8000" dirty="0" smtClean="0">
                <a:latin typeface="Helvetica" charset="0"/>
                <a:ea typeface="MS PGothic" charset="0"/>
              </a:rPr>
              <a:t> </a:t>
            </a:r>
            <a:r>
              <a:rPr lang="en-US" sz="8000" dirty="0" err="1" smtClean="0">
                <a:latin typeface="Helvetica" charset="0"/>
                <a:ea typeface="MS PGothic" charset="0"/>
              </a:rPr>
              <a:t>fået</a:t>
            </a:r>
            <a:r>
              <a:rPr lang="en-US" sz="8000" dirty="0" smtClean="0">
                <a:latin typeface="Helvetica" charset="0"/>
                <a:ea typeface="MS PGothic" charset="0"/>
              </a:rPr>
              <a:t> </a:t>
            </a:r>
            <a:r>
              <a:rPr lang="en-US" sz="8000" dirty="0" err="1" smtClean="0">
                <a:latin typeface="Helvetica" charset="0"/>
                <a:ea typeface="MS PGothic" charset="0"/>
              </a:rPr>
              <a:t>knoglemarvstransplantation</a:t>
            </a:r>
            <a:r>
              <a:rPr lang="en-US" sz="8000" dirty="0" smtClean="0">
                <a:latin typeface="Helvetica" charset="0"/>
                <a:ea typeface="MS PGothic" charset="0"/>
              </a:rPr>
              <a:t> -</a:t>
            </a:r>
            <a:r>
              <a:rPr lang="en-US" sz="8000" dirty="0" err="1" smtClean="0">
                <a:latin typeface="Helvetica" charset="0"/>
                <a:ea typeface="MS PGothic" charset="0"/>
              </a:rPr>
              <a:t>og</a:t>
            </a:r>
            <a:r>
              <a:rPr lang="en-US" sz="8000" dirty="0" smtClean="0">
                <a:latin typeface="Helvetica" charset="0"/>
                <a:ea typeface="MS PGothic" charset="0"/>
              </a:rPr>
              <a:t> </a:t>
            </a:r>
            <a:r>
              <a:rPr lang="en-US" sz="8000" dirty="0" err="1" smtClean="0">
                <a:latin typeface="Helvetica" charset="0"/>
                <a:ea typeface="MS PGothic" charset="0"/>
              </a:rPr>
              <a:t>fandt</a:t>
            </a:r>
            <a:r>
              <a:rPr lang="en-US" sz="8000" dirty="0" smtClean="0">
                <a:latin typeface="Helvetica" charset="0"/>
                <a:ea typeface="MS PGothic" charset="0"/>
              </a:rPr>
              <a:t>, at 73%har </a:t>
            </a:r>
            <a:r>
              <a:rPr lang="en-US" sz="8000" dirty="0" err="1" smtClean="0">
                <a:latin typeface="Helvetica" charset="0"/>
                <a:ea typeface="MS PGothic" charset="0"/>
              </a:rPr>
              <a:t>nedsat</a:t>
            </a:r>
            <a:r>
              <a:rPr lang="en-US" sz="8000" dirty="0" smtClean="0">
                <a:latin typeface="Helvetica" charset="0"/>
                <a:ea typeface="MS PGothic" charset="0"/>
              </a:rPr>
              <a:t> libido </a:t>
            </a:r>
            <a:r>
              <a:rPr lang="en-US" sz="8000" dirty="0" err="1" smtClean="0">
                <a:latin typeface="Helvetica" charset="0"/>
                <a:ea typeface="MS PGothic" charset="0"/>
              </a:rPr>
              <a:t>og</a:t>
            </a:r>
            <a:r>
              <a:rPr lang="en-US" sz="8000" dirty="0" smtClean="0">
                <a:latin typeface="Helvetica" charset="0"/>
                <a:ea typeface="MS PGothic" charset="0"/>
              </a:rPr>
              <a:t> 48% </a:t>
            </a:r>
            <a:r>
              <a:rPr lang="en-US" sz="8000" dirty="0" err="1" smtClean="0">
                <a:latin typeface="Helvetica" charset="0"/>
                <a:ea typeface="MS PGothic" charset="0"/>
              </a:rPr>
              <a:t>generalt</a:t>
            </a:r>
            <a:r>
              <a:rPr lang="en-US" sz="8000" dirty="0" smtClean="0">
                <a:latin typeface="Helvetica" charset="0"/>
                <a:ea typeface="MS PGothic" charset="0"/>
              </a:rPr>
              <a:t> </a:t>
            </a:r>
            <a:r>
              <a:rPr lang="en-US" sz="8000" dirty="0" err="1" smtClean="0">
                <a:latin typeface="Helvetica" charset="0"/>
                <a:ea typeface="MS PGothic" charset="0"/>
              </a:rPr>
              <a:t>var</a:t>
            </a:r>
            <a:r>
              <a:rPr lang="en-US" sz="8000" dirty="0" smtClean="0">
                <a:latin typeface="Helvetica" charset="0"/>
                <a:ea typeface="MS PGothic" charset="0"/>
              </a:rPr>
              <a:t> </a:t>
            </a:r>
            <a:r>
              <a:rPr lang="en-US" sz="8000" dirty="0" err="1" smtClean="0">
                <a:latin typeface="Helvetica" charset="0"/>
                <a:ea typeface="MS PGothic" charset="0"/>
              </a:rPr>
              <a:t>utilfredse</a:t>
            </a:r>
            <a:r>
              <a:rPr lang="en-US" sz="8000" dirty="0" smtClean="0">
                <a:latin typeface="Helvetica" charset="0"/>
                <a:ea typeface="MS PGothic" charset="0"/>
              </a:rPr>
              <a:t> med </a:t>
            </a:r>
            <a:r>
              <a:rPr lang="en-US" sz="8000" dirty="0" err="1" smtClean="0">
                <a:latin typeface="Helvetica" charset="0"/>
                <a:ea typeface="MS PGothic" charset="0"/>
              </a:rPr>
              <a:t>deres</a:t>
            </a:r>
            <a:r>
              <a:rPr lang="en-US" sz="8000" dirty="0" smtClean="0">
                <a:latin typeface="Helvetica" charset="0"/>
                <a:ea typeface="MS PGothic" charset="0"/>
              </a:rPr>
              <a:t> </a:t>
            </a:r>
            <a:r>
              <a:rPr lang="en-US" sz="8000" dirty="0" err="1" smtClean="0">
                <a:latin typeface="Helvetica" charset="0"/>
                <a:ea typeface="MS PGothic" charset="0"/>
              </a:rPr>
              <a:t>sexliv</a:t>
            </a:r>
            <a:endParaRPr lang="en-US" sz="8000" dirty="0" smtClean="0">
              <a:latin typeface="Helvetica" charset="0"/>
              <a:ea typeface="MS PGothic" charset="0"/>
            </a:endParaRPr>
          </a:p>
          <a:p>
            <a:pPr marL="0" indent="0">
              <a:buNone/>
            </a:pPr>
            <a:r>
              <a:rPr lang="en-US" sz="6400" i="1" dirty="0" err="1" smtClean="0">
                <a:latin typeface="Helvetica" charset="0"/>
                <a:ea typeface="MS PGothic" charset="0"/>
              </a:rPr>
              <a:t>Kilde</a:t>
            </a:r>
            <a:r>
              <a:rPr lang="en-US" sz="6400" i="1" dirty="0" smtClean="0">
                <a:latin typeface="Helvetica" charset="0"/>
                <a:ea typeface="MS PGothic" charset="0"/>
              </a:rPr>
              <a:t>: Tierney K.D. et al. Altered sexual health and quality of life in women </a:t>
            </a:r>
            <a:r>
              <a:rPr lang="en-US" sz="6400" i="1" dirty="0" err="1" smtClean="0">
                <a:latin typeface="Helvetica" charset="0"/>
                <a:ea typeface="MS PGothic" charset="0"/>
              </a:rPr>
              <a:t>orior</a:t>
            </a:r>
            <a:r>
              <a:rPr lang="en-US" sz="6400" i="1" dirty="0" smtClean="0">
                <a:latin typeface="Helvetica" charset="0"/>
                <a:ea typeface="MS PGothic" charset="0"/>
              </a:rPr>
              <a:t> to hematopoietic cell transplantation. European Journal of Oncology Nursing. 11, 298-308. doi:10.1016/</a:t>
            </a:r>
            <a:r>
              <a:rPr lang="en-US" sz="6400" i="1" dirty="0" err="1" smtClean="0">
                <a:latin typeface="Helvetica" charset="0"/>
                <a:ea typeface="MS PGothic" charset="0"/>
              </a:rPr>
              <a:t>j.ejon</a:t>
            </a:r>
            <a:r>
              <a:rPr lang="en-US" sz="6400" i="1" dirty="0" smtClean="0">
                <a:latin typeface="Helvetica" charset="0"/>
                <a:ea typeface="MS PGothic" charset="0"/>
              </a:rPr>
              <a:t>. 2006.10.009.</a:t>
            </a:r>
            <a:endParaRPr lang="en-US" sz="6400" i="1" dirty="0">
              <a:latin typeface="Helvetica" charset="0"/>
              <a:ea typeface="MS PGothic" charset="0"/>
            </a:endParaRPr>
          </a:p>
          <a:p>
            <a:pPr marL="0" indent="0">
              <a:buNone/>
            </a:pPr>
            <a:endParaRPr lang="en-US" sz="6200" dirty="0">
              <a:latin typeface="Helvetica" charset="0"/>
              <a:ea typeface="MS PGothic" charset="0"/>
            </a:endParaRPr>
          </a:p>
          <a:p>
            <a:pPr marL="0" indent="0">
              <a:buNone/>
            </a:pPr>
            <a:r>
              <a:rPr lang="en-US" sz="8000" dirty="0">
                <a:latin typeface="Helvetica" charset="0"/>
                <a:ea typeface="MS PGothic" charset="0"/>
              </a:rPr>
              <a:t>Mere end </a:t>
            </a:r>
            <a:r>
              <a:rPr lang="en-US" sz="8000" dirty="0" err="1">
                <a:latin typeface="Helvetica" charset="0"/>
                <a:ea typeface="MS PGothic" charset="0"/>
              </a:rPr>
              <a:t>hver</a:t>
            </a:r>
            <a:r>
              <a:rPr lang="en-US" sz="8000" dirty="0">
                <a:latin typeface="Helvetica" charset="0"/>
                <a:ea typeface="MS PGothic" charset="0"/>
              </a:rPr>
              <a:t> </a:t>
            </a:r>
            <a:r>
              <a:rPr lang="en-US" sz="8000" dirty="0" err="1">
                <a:latin typeface="Helvetica" charset="0"/>
                <a:ea typeface="MS PGothic" charset="0"/>
              </a:rPr>
              <a:t>tredie</a:t>
            </a:r>
            <a:r>
              <a:rPr lang="en-US" sz="8000" dirty="0">
                <a:latin typeface="Helvetica" charset="0"/>
                <a:ea typeface="MS PGothic" charset="0"/>
              </a:rPr>
              <a:t> </a:t>
            </a:r>
            <a:r>
              <a:rPr lang="en-US" sz="8000" dirty="0" err="1">
                <a:latin typeface="Helvetica" charset="0"/>
                <a:ea typeface="MS PGothic" charset="0"/>
              </a:rPr>
              <a:t>kræftpatient</a:t>
            </a:r>
            <a:r>
              <a:rPr lang="en-US" sz="8000" dirty="0">
                <a:latin typeface="Helvetica" charset="0"/>
                <a:ea typeface="MS PGothic" charset="0"/>
              </a:rPr>
              <a:t> </a:t>
            </a:r>
            <a:r>
              <a:rPr lang="en-US" sz="8000" dirty="0" err="1">
                <a:latin typeface="Helvetica" charset="0"/>
                <a:ea typeface="MS PGothic" charset="0"/>
              </a:rPr>
              <a:t>oplever</a:t>
            </a:r>
            <a:r>
              <a:rPr lang="en-US" sz="8000" dirty="0">
                <a:latin typeface="Helvetica" charset="0"/>
                <a:ea typeface="MS PGothic" charset="0"/>
              </a:rPr>
              <a:t>, at de </a:t>
            </a:r>
            <a:r>
              <a:rPr lang="en-US" sz="8000" dirty="0" err="1">
                <a:latin typeface="Helvetica" charset="0"/>
                <a:ea typeface="MS PGothic" charset="0"/>
              </a:rPr>
              <a:t>har</a:t>
            </a:r>
            <a:r>
              <a:rPr lang="en-US" sz="8000" dirty="0">
                <a:latin typeface="Helvetica" charset="0"/>
                <a:ea typeface="MS PGothic" charset="0"/>
              </a:rPr>
              <a:t> haft </a:t>
            </a:r>
            <a:r>
              <a:rPr lang="en-US" sz="8000" dirty="0" err="1">
                <a:latin typeface="Helvetica" charset="0"/>
                <a:ea typeface="MS PGothic" charset="0"/>
              </a:rPr>
              <a:t>behov</a:t>
            </a:r>
            <a:r>
              <a:rPr lang="en-US" sz="8000" dirty="0">
                <a:latin typeface="Helvetica" charset="0"/>
                <a:ea typeface="MS PGothic" charset="0"/>
              </a:rPr>
              <a:t> for </a:t>
            </a:r>
            <a:r>
              <a:rPr lang="en-US" sz="8000" dirty="0" err="1">
                <a:latin typeface="Helvetica" charset="0"/>
                <a:ea typeface="MS PGothic" charset="0"/>
              </a:rPr>
              <a:t>hjælp</a:t>
            </a:r>
            <a:r>
              <a:rPr lang="en-US" sz="8000" dirty="0">
                <a:latin typeface="Helvetica" charset="0"/>
                <a:ea typeface="MS PGothic" charset="0"/>
              </a:rPr>
              <a:t> </a:t>
            </a:r>
            <a:r>
              <a:rPr lang="en-US" sz="8000" dirty="0" err="1">
                <a:latin typeface="Helvetica" charset="0"/>
                <a:ea typeface="MS PGothic" charset="0"/>
              </a:rPr>
              <a:t>til</a:t>
            </a:r>
            <a:r>
              <a:rPr lang="en-US" sz="8000" dirty="0">
                <a:latin typeface="Helvetica" charset="0"/>
                <a:ea typeface="MS PGothic" charset="0"/>
              </a:rPr>
              <a:t> at </a:t>
            </a:r>
            <a:r>
              <a:rPr lang="en-US" sz="8000" dirty="0" err="1">
                <a:latin typeface="Helvetica" charset="0"/>
                <a:ea typeface="MS PGothic" charset="0"/>
              </a:rPr>
              <a:t>håndtere</a:t>
            </a:r>
            <a:r>
              <a:rPr lang="en-US" sz="8000" dirty="0">
                <a:latin typeface="Helvetica" charset="0"/>
                <a:ea typeface="MS PGothic" charset="0"/>
              </a:rPr>
              <a:t> </a:t>
            </a:r>
            <a:r>
              <a:rPr lang="en-US" sz="8000" dirty="0" err="1">
                <a:latin typeface="Helvetica" charset="0"/>
                <a:ea typeface="MS PGothic" charset="0"/>
              </a:rPr>
              <a:t>seksuelle</a:t>
            </a:r>
            <a:r>
              <a:rPr lang="en-US" sz="8000" dirty="0">
                <a:latin typeface="Helvetica" charset="0"/>
                <a:ea typeface="MS PGothic" charset="0"/>
              </a:rPr>
              <a:t> </a:t>
            </a:r>
            <a:r>
              <a:rPr lang="en-US" sz="8000" dirty="0" err="1" smtClean="0">
                <a:latin typeface="Helvetica" charset="0"/>
                <a:ea typeface="MS PGothic" charset="0"/>
              </a:rPr>
              <a:t>problemer</a:t>
            </a:r>
            <a:r>
              <a:rPr lang="en-US" sz="8000" dirty="0">
                <a:latin typeface="Helvetica" charset="0"/>
                <a:ea typeface="MS PGothic" charset="0"/>
              </a:rPr>
              <a:t>: 62% </a:t>
            </a:r>
            <a:r>
              <a:rPr lang="en-US" sz="8000" dirty="0" err="1">
                <a:latin typeface="Helvetica" charset="0"/>
                <a:ea typeface="MS PGothic" charset="0"/>
              </a:rPr>
              <a:t>af</a:t>
            </a:r>
            <a:r>
              <a:rPr lang="en-US" sz="8000" dirty="0">
                <a:latin typeface="Helvetica" charset="0"/>
                <a:ea typeface="MS PGothic" charset="0"/>
              </a:rPr>
              <a:t> de, der </a:t>
            </a:r>
            <a:r>
              <a:rPr lang="en-US" sz="8000" dirty="0" err="1">
                <a:latin typeface="Helvetica" charset="0"/>
                <a:ea typeface="MS PGothic" charset="0"/>
              </a:rPr>
              <a:t>har</a:t>
            </a:r>
            <a:r>
              <a:rPr lang="en-US" sz="8000" dirty="0">
                <a:latin typeface="Helvetica" charset="0"/>
                <a:ea typeface="MS PGothic" charset="0"/>
              </a:rPr>
              <a:t> haft </a:t>
            </a:r>
            <a:r>
              <a:rPr lang="en-US" sz="8000" dirty="0" err="1">
                <a:latin typeface="Helvetica" charset="0"/>
                <a:ea typeface="MS PGothic" charset="0"/>
              </a:rPr>
              <a:t>behov</a:t>
            </a:r>
            <a:r>
              <a:rPr lang="en-US" sz="8000" dirty="0">
                <a:latin typeface="Helvetica" charset="0"/>
                <a:ea typeface="MS PGothic" charset="0"/>
              </a:rPr>
              <a:t> for </a:t>
            </a:r>
            <a:r>
              <a:rPr lang="en-US" sz="8000" dirty="0" err="1">
                <a:latin typeface="Helvetica" charset="0"/>
                <a:ea typeface="MS PGothic" charset="0"/>
              </a:rPr>
              <a:t>hjælp</a:t>
            </a:r>
            <a:r>
              <a:rPr lang="en-US" sz="8000" dirty="0">
                <a:latin typeface="Helvetica" charset="0"/>
                <a:ea typeface="MS PGothic" charset="0"/>
              </a:rPr>
              <a:t>, </a:t>
            </a:r>
            <a:r>
              <a:rPr lang="en-US" sz="8000" dirty="0" err="1">
                <a:latin typeface="Helvetica" charset="0"/>
                <a:ea typeface="MS PGothic" charset="0"/>
              </a:rPr>
              <a:t>svarer</a:t>
            </a:r>
            <a:r>
              <a:rPr lang="en-US" sz="8000" dirty="0">
                <a:latin typeface="Helvetica" charset="0"/>
                <a:ea typeface="MS PGothic" charset="0"/>
              </a:rPr>
              <a:t>, at de </a:t>
            </a:r>
            <a:r>
              <a:rPr lang="en-US" sz="8000" dirty="0" err="1">
                <a:latin typeface="Helvetica" charset="0"/>
                <a:ea typeface="MS PGothic" charset="0"/>
              </a:rPr>
              <a:t>ikke</a:t>
            </a:r>
            <a:r>
              <a:rPr lang="en-US" sz="8000" dirty="0">
                <a:latin typeface="Helvetica" charset="0"/>
                <a:ea typeface="MS PGothic" charset="0"/>
              </a:rPr>
              <a:t> </a:t>
            </a:r>
            <a:r>
              <a:rPr lang="en-US" sz="8000" dirty="0" err="1">
                <a:latin typeface="Helvetica" charset="0"/>
                <a:ea typeface="MS PGothic" charset="0"/>
              </a:rPr>
              <a:t>får</a:t>
            </a:r>
            <a:r>
              <a:rPr lang="en-US" sz="8000" dirty="0">
                <a:latin typeface="Helvetica" charset="0"/>
                <a:ea typeface="MS PGothic" charset="0"/>
              </a:rPr>
              <a:t> den </a:t>
            </a:r>
            <a:r>
              <a:rPr lang="en-US" sz="8000" dirty="0" err="1">
                <a:latin typeface="Helvetica" charset="0"/>
                <a:ea typeface="MS PGothic" charset="0"/>
              </a:rPr>
              <a:t>relevante</a:t>
            </a:r>
            <a:r>
              <a:rPr lang="en-US" sz="8000" dirty="0">
                <a:latin typeface="Helvetica" charset="0"/>
                <a:ea typeface="MS PGothic" charset="0"/>
              </a:rPr>
              <a:t> </a:t>
            </a:r>
            <a:r>
              <a:rPr lang="en-US" sz="8000" dirty="0" err="1" smtClean="0">
                <a:latin typeface="Helvetica" charset="0"/>
                <a:ea typeface="MS PGothic" charset="0"/>
              </a:rPr>
              <a:t>hjælp</a:t>
            </a:r>
            <a:endParaRPr lang="en-US" sz="8000" dirty="0" smtClean="0">
              <a:latin typeface="Helvetica" charset="0"/>
              <a:ea typeface="MS PGothic" charset="0"/>
            </a:endParaRPr>
          </a:p>
          <a:p>
            <a:pPr marL="0" indent="0">
              <a:buNone/>
            </a:pPr>
            <a:r>
              <a:rPr lang="en-US" sz="6400" i="1" dirty="0" err="1">
                <a:latin typeface="Helvetica" charset="0"/>
                <a:ea typeface="MS PGothic" charset="0"/>
              </a:rPr>
              <a:t>Kilde</a:t>
            </a:r>
            <a:r>
              <a:rPr lang="en-US" sz="6400" i="1" dirty="0">
                <a:latin typeface="Helvetica" charset="0"/>
                <a:ea typeface="MS PGothic" charset="0"/>
              </a:rPr>
              <a:t>: </a:t>
            </a:r>
            <a:r>
              <a:rPr lang="en-US" sz="6400" i="1" dirty="0" err="1">
                <a:latin typeface="Helvetica" charset="0"/>
                <a:ea typeface="MS PGothic" charset="0"/>
              </a:rPr>
              <a:t>Kræftens</a:t>
            </a:r>
            <a:r>
              <a:rPr lang="en-US" sz="6400" i="1" dirty="0">
                <a:latin typeface="Helvetica" charset="0"/>
                <a:ea typeface="MS PGothic" charset="0"/>
              </a:rPr>
              <a:t> </a:t>
            </a:r>
            <a:r>
              <a:rPr lang="en-US" sz="6400" i="1" dirty="0" err="1" smtClean="0">
                <a:latin typeface="Helvetica" charset="0"/>
                <a:ea typeface="MS PGothic" charset="0"/>
              </a:rPr>
              <a:t>Bekæmpelse</a:t>
            </a:r>
            <a:r>
              <a:rPr lang="en-US" sz="6400" i="1" dirty="0" smtClean="0">
                <a:latin typeface="Helvetica" charset="0"/>
                <a:ea typeface="MS PGothic" charset="0"/>
              </a:rPr>
              <a:t> </a:t>
            </a:r>
            <a:r>
              <a:rPr lang="en-US" sz="6400" i="1" dirty="0">
                <a:latin typeface="Helvetica" charset="0"/>
                <a:ea typeface="MS PGothic" charset="0"/>
              </a:rPr>
              <a:t>2013: </a:t>
            </a:r>
            <a:r>
              <a:rPr lang="en-US" sz="6400" i="1" dirty="0" err="1">
                <a:latin typeface="Helvetica" charset="0"/>
                <a:ea typeface="MS PGothic" charset="0"/>
              </a:rPr>
              <a:t>Kræftramtes</a:t>
            </a:r>
            <a:r>
              <a:rPr lang="en-US" sz="6400" i="1" dirty="0">
                <a:latin typeface="Helvetica" charset="0"/>
                <a:ea typeface="MS PGothic" charset="0"/>
              </a:rPr>
              <a:t> </a:t>
            </a:r>
            <a:r>
              <a:rPr lang="en-US" sz="6400" i="1" dirty="0" err="1">
                <a:latin typeface="Helvetica" charset="0"/>
                <a:ea typeface="MS PGothic" charset="0"/>
              </a:rPr>
              <a:t>behov</a:t>
            </a:r>
            <a:r>
              <a:rPr lang="en-US" sz="6400" i="1" dirty="0">
                <a:latin typeface="Helvetica" charset="0"/>
                <a:ea typeface="MS PGothic" charset="0"/>
              </a:rPr>
              <a:t> </a:t>
            </a:r>
            <a:r>
              <a:rPr lang="en-US" sz="6400" i="1" dirty="0" err="1">
                <a:latin typeface="Helvetica" charset="0"/>
                <a:ea typeface="MS PGothic" charset="0"/>
              </a:rPr>
              <a:t>og</a:t>
            </a:r>
            <a:r>
              <a:rPr lang="en-US" sz="6400" i="1" dirty="0">
                <a:latin typeface="Helvetica" charset="0"/>
                <a:ea typeface="MS PGothic" charset="0"/>
              </a:rPr>
              <a:t> </a:t>
            </a:r>
            <a:r>
              <a:rPr lang="en-US" sz="6400" i="1" dirty="0" err="1">
                <a:latin typeface="Helvetica" charset="0"/>
                <a:ea typeface="MS PGothic" charset="0"/>
              </a:rPr>
              <a:t>oplevelser</a:t>
            </a:r>
            <a:r>
              <a:rPr lang="en-US" sz="6400" i="1" dirty="0">
                <a:latin typeface="Helvetica" charset="0"/>
                <a:ea typeface="MS PGothic" charset="0"/>
              </a:rPr>
              <a:t> </a:t>
            </a:r>
            <a:r>
              <a:rPr lang="en-US" sz="6400" i="1" dirty="0" err="1">
                <a:latin typeface="Helvetica" charset="0"/>
                <a:ea typeface="MS PGothic" charset="0"/>
              </a:rPr>
              <a:t>gennem</a:t>
            </a:r>
            <a:r>
              <a:rPr lang="en-US" sz="6400" i="1" dirty="0">
                <a:latin typeface="Helvetica" charset="0"/>
                <a:ea typeface="MS PGothic" charset="0"/>
              </a:rPr>
              <a:t> </a:t>
            </a:r>
            <a:r>
              <a:rPr lang="en-US" sz="6400" i="1" dirty="0" err="1">
                <a:latin typeface="Helvetica" charset="0"/>
                <a:ea typeface="MS PGothic" charset="0"/>
              </a:rPr>
              <a:t>behandling</a:t>
            </a:r>
            <a:r>
              <a:rPr lang="en-US" sz="6400" i="1" dirty="0">
                <a:latin typeface="Helvetica" charset="0"/>
                <a:ea typeface="MS PGothic" charset="0"/>
              </a:rPr>
              <a:t> </a:t>
            </a:r>
            <a:r>
              <a:rPr lang="en-US" sz="6400" i="1" dirty="0" err="1">
                <a:latin typeface="Helvetica" charset="0"/>
                <a:ea typeface="MS PGothic" charset="0"/>
              </a:rPr>
              <a:t>og</a:t>
            </a:r>
            <a:r>
              <a:rPr lang="en-US" sz="6400" i="1" dirty="0">
                <a:latin typeface="Helvetica" charset="0"/>
                <a:ea typeface="MS PGothic" charset="0"/>
              </a:rPr>
              <a:t> I </a:t>
            </a:r>
          </a:p>
          <a:p>
            <a:pPr marL="0" indent="0">
              <a:buNone/>
            </a:pPr>
            <a:r>
              <a:rPr lang="en-US" sz="6400" i="1" dirty="0" err="1">
                <a:latin typeface="Helvetica" charset="0"/>
                <a:ea typeface="MS PGothic" charset="0"/>
              </a:rPr>
              <a:t>efterforløbet</a:t>
            </a:r>
            <a:r>
              <a:rPr lang="en-US" sz="6400" i="1" dirty="0">
                <a:latin typeface="Helvetica" charset="0"/>
                <a:ea typeface="MS PGothic" charset="0"/>
              </a:rPr>
              <a:t>. </a:t>
            </a:r>
            <a:r>
              <a:rPr lang="en-US" sz="6400" i="1" dirty="0" err="1">
                <a:latin typeface="Helvetica" charset="0"/>
                <a:ea typeface="MS PGothic" charset="0"/>
              </a:rPr>
              <a:t>Kræftens</a:t>
            </a:r>
            <a:r>
              <a:rPr lang="en-US" sz="6400" i="1" dirty="0">
                <a:latin typeface="Helvetica" charset="0"/>
                <a:ea typeface="MS PGothic" charset="0"/>
              </a:rPr>
              <a:t> </a:t>
            </a:r>
            <a:r>
              <a:rPr lang="en-US" sz="6400" i="1" dirty="0" err="1">
                <a:latin typeface="Helvetica" charset="0"/>
                <a:ea typeface="MS PGothic" charset="0"/>
              </a:rPr>
              <a:t>Bekæmpelses</a:t>
            </a:r>
            <a:r>
              <a:rPr lang="en-US" sz="6400" i="1" dirty="0">
                <a:latin typeface="Helvetica" charset="0"/>
                <a:ea typeface="MS PGothic" charset="0"/>
              </a:rPr>
              <a:t> </a:t>
            </a:r>
            <a:r>
              <a:rPr lang="en-US" sz="6400" i="1" dirty="0" err="1">
                <a:latin typeface="Helvetica" charset="0"/>
                <a:ea typeface="MS PGothic" charset="0"/>
              </a:rPr>
              <a:t>Barometerundersøgelse</a:t>
            </a:r>
            <a:r>
              <a:rPr lang="en-US" sz="6400" i="1" dirty="0">
                <a:latin typeface="Helvetica" charset="0"/>
                <a:ea typeface="MS PGothic" charset="0"/>
              </a:rPr>
              <a:t>, 2013.</a:t>
            </a:r>
          </a:p>
          <a:p>
            <a:pPr marL="0" indent="0">
              <a:buNone/>
            </a:pPr>
            <a:endParaRPr lang="en-US" sz="3600" dirty="0">
              <a:latin typeface="Helvetica" charset="0"/>
              <a:ea typeface="MS PGothic" charset="0"/>
            </a:endParaRPr>
          </a:p>
          <a:p>
            <a:pPr marL="0" indent="0">
              <a:buNone/>
            </a:pPr>
            <a:r>
              <a:rPr lang="en-US" sz="8000" dirty="0" smtClean="0">
                <a:latin typeface="Helvetica" charset="0"/>
                <a:ea typeface="MS PGothic" charset="0"/>
              </a:rPr>
              <a:t>Mange </a:t>
            </a:r>
            <a:r>
              <a:rPr lang="en-US" sz="8000" dirty="0" err="1">
                <a:latin typeface="Helvetica" charset="0"/>
                <a:ea typeface="MS PGothic" charset="0"/>
              </a:rPr>
              <a:t>influerende</a:t>
            </a:r>
            <a:r>
              <a:rPr lang="en-US" sz="8000" dirty="0">
                <a:latin typeface="Helvetica" charset="0"/>
                <a:ea typeface="MS PGothic" charset="0"/>
              </a:rPr>
              <a:t> </a:t>
            </a:r>
            <a:r>
              <a:rPr lang="en-US" sz="8000" dirty="0" err="1">
                <a:latin typeface="Helvetica" charset="0"/>
                <a:ea typeface="MS PGothic" charset="0"/>
              </a:rPr>
              <a:t>forhold</a:t>
            </a:r>
            <a:r>
              <a:rPr lang="en-US" sz="8000" dirty="0">
                <a:latin typeface="Helvetica" charset="0"/>
                <a:ea typeface="MS PGothic" charset="0"/>
              </a:rPr>
              <a:t> </a:t>
            </a:r>
            <a:r>
              <a:rPr lang="en-US" sz="8000" dirty="0" err="1">
                <a:latin typeface="Helvetica" charset="0"/>
                <a:ea typeface="MS PGothic" charset="0"/>
              </a:rPr>
              <a:t>påvirker</a:t>
            </a:r>
            <a:r>
              <a:rPr lang="en-US" sz="8000" dirty="0">
                <a:latin typeface="Helvetica" charset="0"/>
                <a:ea typeface="MS PGothic" charset="0"/>
              </a:rPr>
              <a:t>: </a:t>
            </a:r>
            <a:r>
              <a:rPr lang="en-US" sz="8000" dirty="0" err="1">
                <a:latin typeface="Helvetica" charset="0"/>
                <a:ea typeface="MS PGothic" charset="0"/>
              </a:rPr>
              <a:t>Eget</a:t>
            </a:r>
            <a:r>
              <a:rPr lang="en-US" sz="8000" dirty="0">
                <a:latin typeface="Helvetica" charset="0"/>
                <a:ea typeface="MS PGothic" charset="0"/>
              </a:rPr>
              <a:t> </a:t>
            </a:r>
            <a:r>
              <a:rPr lang="en-US" sz="8000" dirty="0" err="1">
                <a:latin typeface="Helvetica" charset="0"/>
                <a:ea typeface="MS PGothic" charset="0"/>
              </a:rPr>
              <a:t>syn</a:t>
            </a:r>
            <a:r>
              <a:rPr lang="en-US" sz="8000" dirty="0">
                <a:latin typeface="Helvetica" charset="0"/>
                <a:ea typeface="MS PGothic" charset="0"/>
              </a:rPr>
              <a:t> </a:t>
            </a:r>
            <a:r>
              <a:rPr lang="en-US" sz="8000" dirty="0" err="1">
                <a:latin typeface="Helvetica" charset="0"/>
                <a:ea typeface="MS PGothic" charset="0"/>
              </a:rPr>
              <a:t>på</a:t>
            </a:r>
            <a:r>
              <a:rPr lang="en-US" sz="8000" dirty="0">
                <a:latin typeface="Helvetica" charset="0"/>
                <a:ea typeface="MS PGothic" charset="0"/>
              </a:rPr>
              <a:t> </a:t>
            </a:r>
            <a:r>
              <a:rPr lang="en-US" sz="8000" dirty="0" err="1">
                <a:latin typeface="Helvetica" charset="0"/>
                <a:ea typeface="MS PGothic" charset="0"/>
              </a:rPr>
              <a:t>krop</a:t>
            </a:r>
            <a:r>
              <a:rPr lang="en-US" sz="8000" dirty="0">
                <a:latin typeface="Helvetica" charset="0"/>
                <a:ea typeface="MS PGothic" charset="0"/>
              </a:rPr>
              <a:t> </a:t>
            </a:r>
            <a:r>
              <a:rPr lang="en-US" sz="8000" dirty="0" err="1">
                <a:latin typeface="Helvetica" charset="0"/>
                <a:ea typeface="MS PGothic" charset="0"/>
              </a:rPr>
              <a:t>og</a:t>
            </a:r>
            <a:r>
              <a:rPr lang="en-US" sz="8000" dirty="0">
                <a:latin typeface="Helvetica" charset="0"/>
                <a:ea typeface="MS PGothic" charset="0"/>
              </a:rPr>
              <a:t> </a:t>
            </a:r>
            <a:r>
              <a:rPr lang="en-US" sz="8000" dirty="0" err="1">
                <a:latin typeface="Helvetica" charset="0"/>
                <a:ea typeface="MS PGothic" charset="0"/>
              </a:rPr>
              <a:t>sjæl</a:t>
            </a:r>
            <a:r>
              <a:rPr lang="en-US" sz="8000" dirty="0" smtClean="0">
                <a:latin typeface="Helvetica" charset="0"/>
                <a:ea typeface="MS PGothic" charset="0"/>
              </a:rPr>
              <a:t>, </a:t>
            </a:r>
            <a:r>
              <a:rPr lang="en-US" sz="8000" dirty="0" err="1" smtClean="0">
                <a:latin typeface="Helvetica" charset="0"/>
                <a:ea typeface="MS PGothic" charset="0"/>
              </a:rPr>
              <a:t>vaskulære</a:t>
            </a:r>
            <a:r>
              <a:rPr lang="en-US" sz="8000" dirty="0" smtClean="0">
                <a:latin typeface="Helvetica" charset="0"/>
                <a:ea typeface="MS PGothic" charset="0"/>
              </a:rPr>
              <a:t> </a:t>
            </a:r>
            <a:r>
              <a:rPr lang="en-US" sz="8000" dirty="0" err="1">
                <a:latin typeface="Helvetica" charset="0"/>
                <a:ea typeface="MS PGothic" charset="0"/>
              </a:rPr>
              <a:t>problemer</a:t>
            </a:r>
            <a:r>
              <a:rPr lang="en-US" sz="8000" dirty="0">
                <a:latin typeface="Helvetica" charset="0"/>
                <a:ea typeface="MS PGothic" charset="0"/>
              </a:rPr>
              <a:t>, </a:t>
            </a:r>
            <a:r>
              <a:rPr lang="en-US" sz="8000" dirty="0" err="1">
                <a:latin typeface="Helvetica" charset="0"/>
                <a:ea typeface="MS PGothic" charset="0"/>
              </a:rPr>
              <a:t>beskadigede</a:t>
            </a:r>
            <a:r>
              <a:rPr lang="en-US" sz="8000" dirty="0">
                <a:latin typeface="Helvetica" charset="0"/>
                <a:ea typeface="MS PGothic" charset="0"/>
              </a:rPr>
              <a:t> </a:t>
            </a:r>
            <a:r>
              <a:rPr lang="en-US" sz="8000" dirty="0" err="1">
                <a:latin typeface="Helvetica" charset="0"/>
                <a:ea typeface="MS PGothic" charset="0"/>
              </a:rPr>
              <a:t>nerver</a:t>
            </a:r>
            <a:r>
              <a:rPr lang="en-US" sz="8000" dirty="0">
                <a:latin typeface="Helvetica" charset="0"/>
                <a:ea typeface="MS PGothic" charset="0"/>
              </a:rPr>
              <a:t>, </a:t>
            </a:r>
            <a:r>
              <a:rPr lang="en-US" sz="8000" dirty="0" err="1">
                <a:latin typeface="Helvetica" charset="0"/>
                <a:ea typeface="MS PGothic" charset="0"/>
              </a:rPr>
              <a:t>stråler</a:t>
            </a:r>
            <a:r>
              <a:rPr lang="en-US" sz="8000" dirty="0">
                <a:latin typeface="Helvetica" charset="0"/>
                <a:ea typeface="MS PGothic" charset="0"/>
              </a:rPr>
              <a:t>, </a:t>
            </a:r>
            <a:r>
              <a:rPr lang="en-US" sz="8000" dirty="0" err="1">
                <a:latin typeface="Helvetica" charset="0"/>
                <a:ea typeface="MS PGothic" charset="0"/>
              </a:rPr>
              <a:t>kemo</a:t>
            </a:r>
            <a:r>
              <a:rPr lang="en-US" sz="8000" dirty="0">
                <a:latin typeface="Helvetica" charset="0"/>
                <a:ea typeface="MS PGothic" charset="0"/>
              </a:rPr>
              <a:t>, body image, </a:t>
            </a:r>
            <a:r>
              <a:rPr lang="en-US" sz="8000" dirty="0" err="1">
                <a:latin typeface="Helvetica" charset="0"/>
                <a:ea typeface="MS PGothic" charset="0"/>
              </a:rPr>
              <a:t>træthed</a:t>
            </a:r>
            <a:r>
              <a:rPr lang="en-US" sz="8000" dirty="0">
                <a:latin typeface="Helvetica" charset="0"/>
                <a:ea typeface="MS PGothic" charset="0"/>
              </a:rPr>
              <a:t> (libido), </a:t>
            </a:r>
            <a:r>
              <a:rPr lang="en-US" sz="8000" dirty="0" err="1">
                <a:latin typeface="Helvetica" charset="0"/>
                <a:ea typeface="MS PGothic" charset="0"/>
              </a:rPr>
              <a:t>nedsat</a:t>
            </a:r>
            <a:r>
              <a:rPr lang="en-US" sz="8000" dirty="0">
                <a:latin typeface="Helvetica" charset="0"/>
                <a:ea typeface="MS PGothic" charset="0"/>
              </a:rPr>
              <a:t> </a:t>
            </a:r>
            <a:r>
              <a:rPr lang="en-US" sz="8000" dirty="0" err="1" smtClean="0">
                <a:latin typeface="Helvetica" charset="0"/>
                <a:ea typeface="MS PGothic" charset="0"/>
              </a:rPr>
              <a:t>lubrikation</a:t>
            </a:r>
            <a:r>
              <a:rPr lang="en-US" sz="8000" dirty="0">
                <a:latin typeface="Helvetica" charset="0"/>
                <a:ea typeface="MS PGothic" charset="0"/>
              </a:rPr>
              <a:t>, </a:t>
            </a:r>
            <a:r>
              <a:rPr lang="en-US" sz="8000" dirty="0" err="1">
                <a:latin typeface="Helvetica" charset="0"/>
                <a:ea typeface="MS PGothic" charset="0"/>
              </a:rPr>
              <a:t>tørre</a:t>
            </a:r>
            <a:r>
              <a:rPr lang="en-US" sz="8000" dirty="0">
                <a:latin typeface="Helvetica" charset="0"/>
                <a:ea typeface="MS PGothic" charset="0"/>
              </a:rPr>
              <a:t> </a:t>
            </a:r>
            <a:r>
              <a:rPr lang="en-US" sz="8000" dirty="0" err="1">
                <a:latin typeface="Helvetica" charset="0"/>
                <a:ea typeface="MS PGothic" charset="0"/>
              </a:rPr>
              <a:t>slimhinder</a:t>
            </a:r>
            <a:r>
              <a:rPr lang="en-US" sz="8000" dirty="0">
                <a:latin typeface="Helvetica" charset="0"/>
                <a:ea typeface="MS PGothic" charset="0"/>
              </a:rPr>
              <a:t>, vaginal </a:t>
            </a:r>
            <a:r>
              <a:rPr lang="en-US" sz="8000" dirty="0" err="1" smtClean="0">
                <a:latin typeface="Helvetica" charset="0"/>
                <a:ea typeface="MS PGothic" charset="0"/>
              </a:rPr>
              <a:t>infektion</a:t>
            </a:r>
            <a:r>
              <a:rPr lang="en-US" sz="8000" dirty="0">
                <a:latin typeface="Helvetica" charset="0"/>
                <a:ea typeface="MS PGothic" charset="0"/>
              </a:rPr>
              <a:t>, </a:t>
            </a:r>
            <a:r>
              <a:rPr lang="en-US" sz="8000" dirty="0" err="1">
                <a:latin typeface="Helvetica" charset="0"/>
                <a:ea typeface="MS PGothic" charset="0"/>
              </a:rPr>
              <a:t>adherencer</a:t>
            </a:r>
            <a:r>
              <a:rPr lang="en-US" sz="8000" dirty="0">
                <a:latin typeface="Helvetica" charset="0"/>
                <a:ea typeface="MS PGothic" charset="0"/>
              </a:rPr>
              <a:t>, </a:t>
            </a:r>
            <a:r>
              <a:rPr lang="en-US" sz="8000" dirty="0" err="1">
                <a:latin typeface="Helvetica" charset="0"/>
                <a:ea typeface="MS PGothic" charset="0"/>
              </a:rPr>
              <a:t>inkontinens</a:t>
            </a:r>
            <a:r>
              <a:rPr lang="en-US" sz="8000" dirty="0">
                <a:latin typeface="Helvetica" charset="0"/>
                <a:ea typeface="MS PGothic" charset="0"/>
              </a:rPr>
              <a:t>, angst, </a:t>
            </a:r>
            <a:r>
              <a:rPr lang="en-US" sz="8000" dirty="0" err="1">
                <a:latin typeface="Helvetica" charset="0"/>
                <a:ea typeface="MS PGothic" charset="0"/>
              </a:rPr>
              <a:t>smerter</a:t>
            </a:r>
            <a:r>
              <a:rPr lang="en-US" sz="8000" dirty="0">
                <a:latin typeface="Helvetica" charset="0"/>
                <a:ea typeface="MS PGothic" charset="0"/>
              </a:rPr>
              <a:t>, </a:t>
            </a:r>
            <a:r>
              <a:rPr lang="en-US" sz="8000" dirty="0" err="1">
                <a:latin typeface="Helvetica" charset="0"/>
                <a:ea typeface="MS PGothic" charset="0"/>
              </a:rPr>
              <a:t>komorbiditet</a:t>
            </a:r>
            <a:endParaRPr lang="en-US" sz="8000" dirty="0">
              <a:latin typeface="Helvetica" charset="0"/>
              <a:ea typeface="MS PGothic" charset="0"/>
            </a:endParaRPr>
          </a:p>
          <a:p>
            <a:pPr marL="0" indent="0">
              <a:buNone/>
            </a:pPr>
            <a:endParaRPr lang="en-US" sz="2400" i="1" dirty="0" smtClean="0">
              <a:latin typeface="Helvetica" charset="0"/>
              <a:ea typeface="MS PGothic" charset="0"/>
            </a:endParaRPr>
          </a:p>
          <a:p>
            <a:pPr marL="0" indent="0">
              <a:buNone/>
            </a:pPr>
            <a:endParaRPr lang="da-DK" sz="6400" i="1" dirty="0">
              <a:latin typeface="Helvetica" charset="0"/>
              <a:ea typeface="MS PGothic" charset="0"/>
            </a:endParaRPr>
          </a:p>
          <a:p>
            <a:pPr marL="0" indent="0">
              <a:buNone/>
            </a:pPr>
            <a:r>
              <a:rPr lang="en-US" sz="8000" dirty="0" smtClean="0">
                <a:latin typeface="Helvetica" charset="0"/>
                <a:ea typeface="MS PGothic" charset="0"/>
              </a:rPr>
              <a:t>Studier </a:t>
            </a:r>
            <a:r>
              <a:rPr lang="en-US" sz="8000" dirty="0" err="1">
                <a:latin typeface="Helvetica" charset="0"/>
                <a:ea typeface="MS PGothic" charset="0"/>
              </a:rPr>
              <a:t>viser</a:t>
            </a:r>
            <a:r>
              <a:rPr lang="en-US" sz="8000" dirty="0">
                <a:latin typeface="Helvetica" charset="0"/>
                <a:ea typeface="MS PGothic" charset="0"/>
              </a:rPr>
              <a:t>, at </a:t>
            </a:r>
            <a:r>
              <a:rPr lang="en-US" sz="8000" dirty="0" err="1">
                <a:latin typeface="Helvetica" charset="0"/>
                <a:ea typeface="MS PGothic" charset="0"/>
              </a:rPr>
              <a:t>seksuelle</a:t>
            </a:r>
            <a:r>
              <a:rPr lang="en-US" sz="8000" dirty="0">
                <a:latin typeface="Helvetica" charset="0"/>
                <a:ea typeface="MS PGothic" charset="0"/>
              </a:rPr>
              <a:t> </a:t>
            </a:r>
            <a:r>
              <a:rPr lang="en-US" sz="8000" dirty="0" err="1">
                <a:latin typeface="Helvetica" charset="0"/>
                <a:ea typeface="MS PGothic" charset="0"/>
              </a:rPr>
              <a:t>problemer</a:t>
            </a:r>
            <a:r>
              <a:rPr lang="en-US" sz="8000" dirty="0">
                <a:latin typeface="Helvetica" charset="0"/>
                <a:ea typeface="MS PGothic" charset="0"/>
              </a:rPr>
              <a:t> </a:t>
            </a:r>
            <a:r>
              <a:rPr lang="en-US" sz="8000" dirty="0" err="1">
                <a:latin typeface="Helvetica" charset="0"/>
                <a:ea typeface="MS PGothic" charset="0"/>
              </a:rPr>
              <a:t>sjældendt</a:t>
            </a:r>
            <a:r>
              <a:rPr lang="en-US" sz="8000" dirty="0">
                <a:latin typeface="Helvetica" charset="0"/>
                <a:ea typeface="MS PGothic" charset="0"/>
              </a:rPr>
              <a:t> </a:t>
            </a:r>
            <a:r>
              <a:rPr lang="en-US" sz="8000" dirty="0" err="1">
                <a:latin typeface="Helvetica" charset="0"/>
                <a:ea typeface="MS PGothic" charset="0"/>
              </a:rPr>
              <a:t>bliver</a:t>
            </a:r>
            <a:r>
              <a:rPr lang="en-US" sz="8000" dirty="0">
                <a:latin typeface="Helvetica" charset="0"/>
                <a:ea typeface="MS PGothic" charset="0"/>
              </a:rPr>
              <a:t> </a:t>
            </a:r>
            <a:r>
              <a:rPr lang="en-US" sz="8000" dirty="0" err="1">
                <a:latin typeface="Helvetica" charset="0"/>
                <a:ea typeface="MS PGothic" charset="0"/>
              </a:rPr>
              <a:t>drøftet</a:t>
            </a:r>
            <a:r>
              <a:rPr lang="en-US" sz="8000" dirty="0">
                <a:latin typeface="Helvetica" charset="0"/>
                <a:ea typeface="MS PGothic" charset="0"/>
              </a:rPr>
              <a:t> </a:t>
            </a:r>
            <a:r>
              <a:rPr lang="en-US" sz="8000" dirty="0" err="1">
                <a:latin typeface="Helvetica" charset="0"/>
                <a:ea typeface="MS PGothic" charset="0"/>
              </a:rPr>
              <a:t>mellem</a:t>
            </a:r>
            <a:r>
              <a:rPr lang="en-US" sz="8000" dirty="0">
                <a:latin typeface="Helvetica" charset="0"/>
                <a:ea typeface="MS PGothic" charset="0"/>
              </a:rPr>
              <a:t> patient </a:t>
            </a:r>
            <a:r>
              <a:rPr lang="en-US" sz="8000" dirty="0" err="1">
                <a:latin typeface="Helvetica" charset="0"/>
                <a:ea typeface="MS PGothic" charset="0"/>
              </a:rPr>
              <a:t>og</a:t>
            </a:r>
            <a:r>
              <a:rPr lang="en-US" sz="8000" dirty="0">
                <a:latin typeface="Helvetica" charset="0"/>
                <a:ea typeface="MS PGothic" charset="0"/>
              </a:rPr>
              <a:t> </a:t>
            </a:r>
            <a:r>
              <a:rPr lang="en-US" sz="8000" dirty="0" err="1">
                <a:latin typeface="Helvetica" charset="0"/>
                <a:ea typeface="MS PGothic" charset="0"/>
              </a:rPr>
              <a:t>sundhedspersonale</a:t>
            </a:r>
            <a:r>
              <a:rPr lang="en-US" sz="8000" dirty="0">
                <a:latin typeface="Helvetica" charset="0"/>
                <a:ea typeface="MS PGothic" charset="0"/>
              </a:rPr>
              <a:t> </a:t>
            </a:r>
          </a:p>
          <a:p>
            <a:pPr marL="0" indent="0">
              <a:buNone/>
            </a:pPr>
            <a:r>
              <a:rPr lang="en-US" sz="6400" i="1" dirty="0" smtClean="0">
                <a:latin typeface="Helvetica" charset="0"/>
                <a:ea typeface="MS PGothic" charset="0"/>
              </a:rPr>
              <a:t> </a:t>
            </a:r>
            <a:endParaRPr lang="en-US" sz="6400" i="1" dirty="0">
              <a:latin typeface="Helvetica" charset="0"/>
              <a:ea typeface="MS PGothic" charset="0"/>
            </a:endParaRPr>
          </a:p>
          <a:p>
            <a:pPr marL="0" indent="0">
              <a:buNone/>
            </a:pPr>
            <a:endParaRPr lang="en-US"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264018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5724"/>
            <a:ext cx="10515600" cy="476228"/>
          </a:xfrm>
        </p:spPr>
        <p:txBody>
          <a:bodyPr>
            <a:normAutofit fontScale="90000"/>
          </a:bodyPr>
          <a:lstStyle/>
          <a:p>
            <a:r>
              <a:rPr lang="en-US" sz="3200" dirty="0" err="1" smtClean="0"/>
              <a:t>Seksuelle</a:t>
            </a:r>
            <a:r>
              <a:rPr lang="en-US" sz="3200" dirty="0" smtClean="0"/>
              <a:t> </a:t>
            </a:r>
            <a:r>
              <a:rPr lang="en-US" sz="3200" dirty="0" err="1" smtClean="0"/>
              <a:t>problemer</a:t>
            </a:r>
            <a:endParaRPr lang="en-US" sz="3200" dirty="0"/>
          </a:p>
        </p:txBody>
      </p:sp>
      <p:sp>
        <p:nvSpPr>
          <p:cNvPr id="3" name="Content Placeholder 2"/>
          <p:cNvSpPr>
            <a:spLocks noGrp="1"/>
          </p:cNvSpPr>
          <p:nvPr>
            <p:ph idx="1"/>
          </p:nvPr>
        </p:nvSpPr>
        <p:spPr>
          <a:xfrm>
            <a:off x="838200" y="1672906"/>
            <a:ext cx="10515600" cy="4945453"/>
          </a:xfrm>
        </p:spPr>
        <p:txBody>
          <a:bodyPr>
            <a:normAutofit fontScale="62500" lnSpcReduction="20000"/>
          </a:bodyPr>
          <a:lstStyle/>
          <a:p>
            <a:pPr marL="0" indent="0">
              <a:buNone/>
            </a:pPr>
            <a:r>
              <a:rPr lang="en-US" sz="3200" dirty="0" err="1">
                <a:latin typeface="Helvetica" charset="0"/>
                <a:ea typeface="MS PGothic" charset="0"/>
              </a:rPr>
              <a:t>Støttende</a:t>
            </a:r>
            <a:r>
              <a:rPr lang="en-US" sz="3200" dirty="0">
                <a:latin typeface="Helvetica" charset="0"/>
                <a:ea typeface="MS PGothic" charset="0"/>
              </a:rPr>
              <a:t> information </a:t>
            </a:r>
            <a:r>
              <a:rPr lang="en-US" sz="3200" dirty="0" err="1">
                <a:latin typeface="Helvetica" charset="0"/>
                <a:ea typeface="MS PGothic" charset="0"/>
              </a:rPr>
              <a:t>og</a:t>
            </a:r>
            <a:r>
              <a:rPr lang="en-US" sz="3200" dirty="0">
                <a:latin typeface="Helvetica" charset="0"/>
                <a:ea typeface="MS PGothic" charset="0"/>
              </a:rPr>
              <a:t> </a:t>
            </a:r>
            <a:r>
              <a:rPr lang="en-US" sz="3200" dirty="0" err="1">
                <a:latin typeface="Helvetica" charset="0"/>
                <a:ea typeface="MS PGothic" charset="0"/>
              </a:rPr>
              <a:t>undervisning</a:t>
            </a:r>
            <a:r>
              <a:rPr lang="en-US" sz="3200" dirty="0">
                <a:latin typeface="Helvetica" charset="0"/>
                <a:ea typeface="MS PGothic" charset="0"/>
              </a:rPr>
              <a:t> </a:t>
            </a:r>
            <a:r>
              <a:rPr lang="en-US" sz="3200" dirty="0" err="1">
                <a:latin typeface="Helvetica" charset="0"/>
                <a:ea typeface="MS PGothic" charset="0"/>
              </a:rPr>
              <a:t>har</a:t>
            </a:r>
            <a:r>
              <a:rPr lang="en-US" sz="3200" dirty="0">
                <a:latin typeface="Helvetica" charset="0"/>
                <a:ea typeface="MS PGothic" charset="0"/>
              </a:rPr>
              <a:t> </a:t>
            </a:r>
            <a:r>
              <a:rPr lang="en-US" sz="3200" dirty="0" err="1">
                <a:latin typeface="Helvetica" charset="0"/>
                <a:ea typeface="MS PGothic" charset="0"/>
              </a:rPr>
              <a:t>effekt</a:t>
            </a:r>
            <a:r>
              <a:rPr lang="en-US" sz="3200" dirty="0">
                <a:latin typeface="Helvetica" charset="0"/>
                <a:ea typeface="MS PGothic" charset="0"/>
              </a:rPr>
              <a:t> </a:t>
            </a:r>
          </a:p>
          <a:p>
            <a:endParaRPr lang="en-US" dirty="0">
              <a:latin typeface="Helvetica" charset="0"/>
              <a:ea typeface="MS PGothic" charset="0"/>
            </a:endParaRPr>
          </a:p>
          <a:p>
            <a:pPr marL="0" indent="0">
              <a:buNone/>
            </a:pPr>
            <a:r>
              <a:rPr lang="en-US" dirty="0">
                <a:latin typeface="Helvetica" charset="0"/>
                <a:ea typeface="MS PGothic" charset="0"/>
              </a:rPr>
              <a:t>“Screening and assessment of sexual functioning should be included early in treatment</a:t>
            </a:r>
          </a:p>
          <a:p>
            <a:pPr marL="0" indent="0">
              <a:buNone/>
            </a:pPr>
            <a:r>
              <a:rPr lang="en-US" dirty="0" smtClean="0">
                <a:latin typeface="Helvetica" charset="0"/>
                <a:ea typeface="MS PGothic" charset="0"/>
              </a:rPr>
              <a:t>for </a:t>
            </a:r>
            <a:r>
              <a:rPr lang="en-US" dirty="0">
                <a:latin typeface="Helvetica" charset="0"/>
                <a:ea typeface="MS PGothic" charset="0"/>
              </a:rPr>
              <a:t>al patients and continue all stages of care” </a:t>
            </a:r>
          </a:p>
          <a:p>
            <a:endParaRPr lang="en-US" dirty="0">
              <a:latin typeface="Helvetica" charset="0"/>
              <a:ea typeface="MS PGothic" charset="0"/>
            </a:endParaRPr>
          </a:p>
          <a:p>
            <a:pPr marL="0" indent="0">
              <a:buNone/>
            </a:pPr>
            <a:r>
              <a:rPr lang="en-US" dirty="0">
                <a:latin typeface="Helvetica" charset="0"/>
                <a:ea typeface="MS PGothic" charset="0"/>
              </a:rPr>
              <a:t>“Initiating conversations about sexual functioning as part of standard clinical care can </a:t>
            </a:r>
          </a:p>
          <a:p>
            <a:pPr marL="0" indent="0">
              <a:buNone/>
            </a:pPr>
            <a:r>
              <a:rPr lang="en-US" dirty="0">
                <a:latin typeface="Helvetica" charset="0"/>
                <a:ea typeface="MS PGothic" charset="0"/>
              </a:rPr>
              <a:t>help to facilitate discussions about these issues</a:t>
            </a:r>
          </a:p>
          <a:p>
            <a:endParaRPr lang="en-US" dirty="0">
              <a:latin typeface="Helvetica" charset="0"/>
              <a:ea typeface="MS PGothic" charset="0"/>
            </a:endParaRPr>
          </a:p>
          <a:p>
            <a:pPr marL="0" indent="0">
              <a:buNone/>
            </a:pPr>
            <a:r>
              <a:rPr lang="en-US" dirty="0">
                <a:latin typeface="Helvetica" charset="0"/>
                <a:ea typeface="MS PGothic" charset="0"/>
              </a:rPr>
              <a:t>“Maintain referral resources and information regarding treatment options for sexual </a:t>
            </a:r>
          </a:p>
          <a:p>
            <a:pPr marL="0" indent="0">
              <a:buNone/>
            </a:pPr>
            <a:r>
              <a:rPr lang="en-US" dirty="0">
                <a:latin typeface="Helvetica" charset="0"/>
                <a:ea typeface="MS PGothic" charset="0"/>
              </a:rPr>
              <a:t>dysfunction for patients and their partners”</a:t>
            </a:r>
          </a:p>
          <a:p>
            <a:endParaRPr lang="en-US" dirty="0">
              <a:latin typeface="Helvetica" charset="0"/>
              <a:ea typeface="MS PGothic" charset="0"/>
            </a:endParaRPr>
          </a:p>
          <a:p>
            <a:pPr marL="0" indent="0">
              <a:buNone/>
            </a:pPr>
            <a:r>
              <a:rPr lang="en-US" i="1" dirty="0" err="1">
                <a:latin typeface="Helvetica" charset="0"/>
                <a:ea typeface="MS PGothic" charset="0"/>
              </a:rPr>
              <a:t>Kilde</a:t>
            </a:r>
            <a:r>
              <a:rPr lang="en-US" i="1" dirty="0">
                <a:latin typeface="Helvetica" charset="0"/>
                <a:ea typeface="MS PGothic" charset="0"/>
              </a:rPr>
              <a:t>: </a:t>
            </a:r>
            <a:r>
              <a:rPr lang="en-US" i="1" dirty="0" err="1">
                <a:latin typeface="Helvetica" charset="0"/>
                <a:ea typeface="MS PGothic" charset="0"/>
              </a:rPr>
              <a:t>Averyt</a:t>
            </a:r>
            <a:r>
              <a:rPr lang="en-US" i="1" dirty="0">
                <a:latin typeface="Helvetica" charset="0"/>
                <a:ea typeface="MS PGothic" charset="0"/>
              </a:rPr>
              <a:t> JC. Addressing sexual dysfunction in colorectal cancer survivorship care. J</a:t>
            </a:r>
          </a:p>
          <a:p>
            <a:pPr marL="0" indent="0">
              <a:buNone/>
            </a:pPr>
            <a:r>
              <a:rPr lang="en-US" i="1" dirty="0" err="1">
                <a:latin typeface="Helvetica" charset="0"/>
                <a:ea typeface="MS PGothic" charset="0"/>
              </a:rPr>
              <a:t>Gastrointest</a:t>
            </a:r>
            <a:r>
              <a:rPr lang="en-US" i="1" dirty="0">
                <a:latin typeface="Helvetica" charset="0"/>
                <a:ea typeface="MS PGothic" charset="0"/>
              </a:rPr>
              <a:t> </a:t>
            </a:r>
            <a:r>
              <a:rPr lang="en-US" i="1" dirty="0" err="1">
                <a:latin typeface="Helvetica" charset="0"/>
                <a:ea typeface="MS PGothic" charset="0"/>
              </a:rPr>
              <a:t>Oncol</a:t>
            </a:r>
            <a:r>
              <a:rPr lang="en-US" i="1" dirty="0">
                <a:latin typeface="Helvetica" charset="0"/>
                <a:ea typeface="MS PGothic" charset="0"/>
              </a:rPr>
              <a:t>. 2014 Oct;5(5):388-94</a:t>
            </a:r>
            <a:r>
              <a:rPr lang="en-US" i="1" dirty="0" smtClean="0">
                <a:latin typeface="Helvetica" charset="0"/>
                <a:ea typeface="MS PGothic" charset="0"/>
              </a:rPr>
              <a:t>.</a:t>
            </a:r>
          </a:p>
          <a:p>
            <a:pPr marL="0" indent="0">
              <a:buNone/>
            </a:pPr>
            <a:endParaRPr lang="en-US" i="1" dirty="0">
              <a:latin typeface="Helvetica" charset="0"/>
              <a:ea typeface="MS PGothic" charset="0"/>
            </a:endParaRPr>
          </a:p>
          <a:p>
            <a:pPr marL="0" indent="0">
              <a:buNone/>
            </a:pPr>
            <a:r>
              <a:rPr lang="en-US" dirty="0" smtClean="0">
                <a:latin typeface="Helvetica" charset="0"/>
                <a:ea typeface="MS PGothic" charset="0"/>
              </a:rPr>
              <a:t>Se </a:t>
            </a:r>
            <a:r>
              <a:rPr lang="en-US" dirty="0">
                <a:latin typeface="Helvetica" charset="0"/>
                <a:ea typeface="MS PGothic" charset="0"/>
              </a:rPr>
              <a:t>i</a:t>
            </a:r>
            <a:r>
              <a:rPr lang="en-US" dirty="0" smtClean="0">
                <a:latin typeface="Helvetica" charset="0"/>
                <a:ea typeface="MS PGothic" charset="0"/>
              </a:rPr>
              <a:t> </a:t>
            </a:r>
            <a:r>
              <a:rPr lang="en-US" dirty="0" err="1" smtClean="0">
                <a:latin typeface="Helvetica" charset="0"/>
                <a:ea typeface="MS PGothic" charset="0"/>
              </a:rPr>
              <a:t>Kræft</a:t>
            </a:r>
            <a:r>
              <a:rPr lang="en-US" dirty="0" smtClean="0">
                <a:latin typeface="Helvetica" charset="0"/>
                <a:ea typeface="MS PGothic" charset="0"/>
              </a:rPr>
              <a:t> </a:t>
            </a:r>
            <a:r>
              <a:rPr lang="en-US" dirty="0" err="1" smtClean="0">
                <a:latin typeface="Helvetica" charset="0"/>
                <a:ea typeface="MS PGothic" charset="0"/>
              </a:rPr>
              <a:t>og</a:t>
            </a:r>
            <a:r>
              <a:rPr lang="en-US" dirty="0" smtClean="0">
                <a:latin typeface="Helvetica" charset="0"/>
                <a:ea typeface="MS PGothic" charset="0"/>
              </a:rPr>
              <a:t> </a:t>
            </a:r>
            <a:r>
              <a:rPr lang="en-US" dirty="0" err="1" smtClean="0">
                <a:latin typeface="Helvetica" charset="0"/>
                <a:ea typeface="MS PGothic" charset="0"/>
              </a:rPr>
              <a:t>sekualitet</a:t>
            </a:r>
            <a:r>
              <a:rPr lang="en-US" dirty="0" smtClean="0">
                <a:latin typeface="Helvetica" charset="0"/>
                <a:ea typeface="MS PGothic" charset="0"/>
              </a:rPr>
              <a:t> </a:t>
            </a:r>
            <a:r>
              <a:rPr lang="en-US" dirty="0" err="1" smtClean="0">
                <a:latin typeface="Helvetica" charset="0"/>
                <a:ea typeface="MS PGothic" charset="0"/>
              </a:rPr>
              <a:t>udgivet</a:t>
            </a:r>
            <a:r>
              <a:rPr lang="en-US" dirty="0" smtClean="0">
                <a:latin typeface="Helvetica" charset="0"/>
                <a:ea typeface="MS PGothic" charset="0"/>
              </a:rPr>
              <a:t> 2014 </a:t>
            </a:r>
            <a:r>
              <a:rPr lang="en-US" dirty="0" err="1" smtClean="0">
                <a:latin typeface="Helvetica" charset="0"/>
                <a:ea typeface="MS PGothic" charset="0"/>
              </a:rPr>
              <a:t>af</a:t>
            </a:r>
            <a:r>
              <a:rPr lang="en-US" dirty="0" smtClean="0">
                <a:latin typeface="Helvetica" charset="0"/>
                <a:ea typeface="MS PGothic" charset="0"/>
              </a:rPr>
              <a:t> </a:t>
            </a:r>
            <a:r>
              <a:rPr lang="en-US" dirty="0" err="1" smtClean="0">
                <a:latin typeface="Helvetica" charset="0"/>
                <a:ea typeface="MS PGothic" charset="0"/>
              </a:rPr>
              <a:t>Kræftens</a:t>
            </a:r>
            <a:r>
              <a:rPr lang="en-US" dirty="0" smtClean="0">
                <a:latin typeface="Helvetica" charset="0"/>
                <a:ea typeface="MS PGothic" charset="0"/>
              </a:rPr>
              <a:t> </a:t>
            </a:r>
            <a:r>
              <a:rPr lang="en-US" dirty="0" err="1" smtClean="0">
                <a:latin typeface="Helvetica" charset="0"/>
                <a:ea typeface="MS PGothic" charset="0"/>
              </a:rPr>
              <a:t>Bekæmpelse</a:t>
            </a:r>
            <a:endParaRPr lang="en-US" dirty="0" smtClean="0">
              <a:latin typeface="Helvetica" charset="0"/>
              <a:ea typeface="MS PGothic" charset="0"/>
            </a:endParaRPr>
          </a:p>
          <a:p>
            <a:pPr marL="0" indent="0">
              <a:buNone/>
            </a:pPr>
            <a:endParaRPr lang="en-US" i="1" dirty="0">
              <a:latin typeface="Helvetica" charset="0"/>
              <a:ea typeface="MS PGothic" charset="0"/>
            </a:endParaRPr>
          </a:p>
          <a:p>
            <a:pPr marL="0" indent="0">
              <a:buNone/>
            </a:pPr>
            <a:endParaRPr lang="en-US" i="1" dirty="0">
              <a:latin typeface="Helvetica" charset="0"/>
              <a:ea typeface="MS PGothic" charset="0"/>
            </a:endParaRPr>
          </a:p>
          <a:p>
            <a:endParaRPr lang="en-US"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3387853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4365"/>
            <a:ext cx="10515600" cy="842559"/>
          </a:xfrm>
        </p:spPr>
        <p:txBody>
          <a:bodyPr>
            <a:normAutofit/>
          </a:bodyPr>
          <a:lstStyle/>
          <a:p>
            <a:r>
              <a:rPr lang="en-US" sz="3200" dirty="0" err="1" smtClean="0"/>
              <a:t>Hjælp</a:t>
            </a:r>
            <a:r>
              <a:rPr lang="en-US" sz="3200" dirty="0" smtClean="0"/>
              <a:t> </a:t>
            </a:r>
            <a:r>
              <a:rPr lang="en-US" sz="3200" dirty="0" err="1" smtClean="0"/>
              <a:t>til</a:t>
            </a:r>
            <a:r>
              <a:rPr lang="en-US" sz="3200" dirty="0" smtClean="0"/>
              <a:t> </a:t>
            </a:r>
            <a:r>
              <a:rPr lang="en-US" sz="3200" dirty="0" err="1" smtClean="0"/>
              <a:t>tørre</a:t>
            </a:r>
            <a:r>
              <a:rPr lang="en-US" sz="3200" dirty="0" smtClean="0"/>
              <a:t> </a:t>
            </a:r>
            <a:r>
              <a:rPr lang="en-US" sz="3200" dirty="0" err="1" smtClean="0"/>
              <a:t>slimhinder</a:t>
            </a:r>
            <a:r>
              <a:rPr lang="en-US" sz="3200" dirty="0" smtClean="0"/>
              <a:t> hos </a:t>
            </a:r>
            <a:r>
              <a:rPr lang="en-US" sz="3200" dirty="0" err="1" smtClean="0"/>
              <a:t>kvinder</a:t>
            </a:r>
            <a:endParaRPr lang="en-US" sz="3200" dirty="0"/>
          </a:p>
        </p:txBody>
      </p:sp>
      <p:sp>
        <p:nvSpPr>
          <p:cNvPr id="3" name="Content Placeholder 2"/>
          <p:cNvSpPr>
            <a:spLocks noGrp="1"/>
          </p:cNvSpPr>
          <p:nvPr>
            <p:ph idx="1"/>
          </p:nvPr>
        </p:nvSpPr>
        <p:spPr>
          <a:xfrm>
            <a:off x="838200" y="2027024"/>
            <a:ext cx="10515600" cy="4725655"/>
          </a:xfrm>
        </p:spPr>
        <p:txBody>
          <a:bodyPr>
            <a:normAutofit fontScale="92500" lnSpcReduction="10000"/>
          </a:bodyPr>
          <a:lstStyle/>
          <a:p>
            <a:pPr marL="0" indent="0">
              <a:buNone/>
            </a:pPr>
            <a:r>
              <a:rPr lang="en-US" sz="2000" dirty="0" smtClean="0"/>
              <a:t>Tal med din </a:t>
            </a:r>
            <a:r>
              <a:rPr lang="en-US" sz="2000" dirty="0" err="1" smtClean="0"/>
              <a:t>læge</a:t>
            </a:r>
            <a:r>
              <a:rPr lang="en-US" sz="2000" dirty="0" smtClean="0"/>
              <a:t> </a:t>
            </a:r>
            <a:r>
              <a:rPr lang="en-US" sz="2000" dirty="0" err="1" smtClean="0"/>
              <a:t>om</a:t>
            </a:r>
            <a:r>
              <a:rPr lang="en-US" sz="2000" dirty="0" smtClean="0"/>
              <a:t> en </a:t>
            </a:r>
            <a:r>
              <a:rPr lang="en-US" sz="2000" dirty="0" err="1" smtClean="0"/>
              <a:t>lokal</a:t>
            </a:r>
            <a:r>
              <a:rPr lang="en-US" sz="2000" dirty="0" smtClean="0"/>
              <a:t> </a:t>
            </a:r>
            <a:r>
              <a:rPr lang="en-US" sz="2000" dirty="0" err="1" smtClean="0"/>
              <a:t>hormonbehandling</a:t>
            </a:r>
            <a:r>
              <a:rPr lang="en-US" sz="2000" dirty="0" smtClean="0"/>
              <a:t> med </a:t>
            </a:r>
            <a:r>
              <a:rPr lang="en-US" sz="2000" b="1" dirty="0" err="1" smtClean="0"/>
              <a:t>Vagifem</a:t>
            </a:r>
            <a:r>
              <a:rPr lang="en-US" sz="2000" b="1" dirty="0" smtClean="0"/>
              <a:t> 10 </a:t>
            </a:r>
            <a:r>
              <a:rPr lang="en-US" sz="2000" b="1" dirty="0" err="1" smtClean="0"/>
              <a:t>mikrogram</a:t>
            </a:r>
            <a:r>
              <a:rPr lang="en-US" sz="2000" b="1" dirty="0" smtClean="0"/>
              <a:t> </a:t>
            </a:r>
            <a:r>
              <a:rPr lang="en-US" sz="2000" b="1" dirty="0" err="1" smtClean="0"/>
              <a:t>vaginaltabletter</a:t>
            </a:r>
            <a:r>
              <a:rPr lang="en-US" sz="2000" dirty="0" smtClean="0"/>
              <a:t>, </a:t>
            </a:r>
            <a:r>
              <a:rPr lang="en-US" sz="2000" dirty="0" err="1" smtClean="0"/>
              <a:t>som</a:t>
            </a:r>
            <a:r>
              <a:rPr lang="en-US" sz="2000" dirty="0" smtClean="0"/>
              <a:t> </a:t>
            </a:r>
            <a:r>
              <a:rPr lang="en-US" sz="2000" dirty="0" err="1" smtClean="0"/>
              <a:t>er</a:t>
            </a:r>
            <a:r>
              <a:rPr lang="en-US" sz="2000" dirty="0" smtClean="0"/>
              <a:t> </a:t>
            </a:r>
            <a:r>
              <a:rPr lang="en-US" sz="2000" dirty="0" err="1" smtClean="0"/>
              <a:t>receptpligtige</a:t>
            </a:r>
            <a:endParaRPr lang="en-US" sz="2000" dirty="0" smtClean="0"/>
          </a:p>
          <a:p>
            <a:pPr marL="0" indent="0">
              <a:buNone/>
            </a:pPr>
            <a:endParaRPr lang="en-US" sz="2000" dirty="0"/>
          </a:p>
          <a:p>
            <a:pPr marL="0" indent="0">
              <a:buNone/>
            </a:pPr>
            <a:r>
              <a:rPr lang="en-US" sz="2000" dirty="0" smtClean="0"/>
              <a:t>Suppler med:</a:t>
            </a:r>
          </a:p>
          <a:p>
            <a:pPr marL="0" indent="0">
              <a:buNone/>
            </a:pPr>
            <a:endParaRPr lang="en-US" sz="2000" dirty="0"/>
          </a:p>
          <a:p>
            <a:pPr marL="0" indent="0">
              <a:buNone/>
            </a:pPr>
            <a:r>
              <a:rPr lang="en-US" sz="2000" b="1" dirty="0" smtClean="0"/>
              <a:t>Replens </a:t>
            </a:r>
            <a:r>
              <a:rPr lang="en-US" sz="2000" b="1" dirty="0" err="1" smtClean="0"/>
              <a:t>Vaginelgel</a:t>
            </a:r>
            <a:r>
              <a:rPr lang="en-US" sz="2000" b="1" dirty="0" smtClean="0"/>
              <a:t> </a:t>
            </a:r>
            <a:r>
              <a:rPr lang="en-US" sz="2000" dirty="0" smtClean="0"/>
              <a:t>(</a:t>
            </a:r>
            <a:r>
              <a:rPr lang="en-US" sz="2000" dirty="0" err="1" smtClean="0"/>
              <a:t>bestilles</a:t>
            </a:r>
            <a:r>
              <a:rPr lang="en-US" sz="2000" dirty="0" smtClean="0"/>
              <a:t> </a:t>
            </a:r>
            <a:r>
              <a:rPr lang="en-US" sz="2000" dirty="0" err="1" smtClean="0"/>
              <a:t>på</a:t>
            </a:r>
            <a:r>
              <a:rPr lang="en-US" sz="2000" dirty="0" smtClean="0"/>
              <a:t> </a:t>
            </a:r>
            <a:r>
              <a:rPr lang="en-US" sz="2000" dirty="0" err="1" smtClean="0"/>
              <a:t>apotek</a:t>
            </a:r>
            <a:r>
              <a:rPr lang="en-US" sz="2000" dirty="0" smtClean="0"/>
              <a:t>- men </a:t>
            </a:r>
            <a:r>
              <a:rPr lang="en-US" sz="2000" dirty="0" err="1" smtClean="0"/>
              <a:t>google</a:t>
            </a:r>
            <a:r>
              <a:rPr lang="en-US" sz="2000" dirty="0" smtClean="0"/>
              <a:t> “</a:t>
            </a:r>
            <a:r>
              <a:rPr lang="en-US" sz="2000" dirty="0" err="1" smtClean="0"/>
              <a:t>køb</a:t>
            </a:r>
            <a:r>
              <a:rPr lang="en-US" sz="2000" dirty="0" smtClean="0"/>
              <a:t> </a:t>
            </a:r>
            <a:r>
              <a:rPr lang="en-US" sz="2000" dirty="0" err="1" smtClean="0"/>
              <a:t>af</a:t>
            </a:r>
            <a:r>
              <a:rPr lang="en-US" sz="2000" dirty="0" smtClean="0"/>
              <a:t> </a:t>
            </a:r>
            <a:r>
              <a:rPr lang="en-US" sz="2000" dirty="0" err="1" smtClean="0"/>
              <a:t>replens</a:t>
            </a:r>
            <a:r>
              <a:rPr lang="en-US" sz="2000" dirty="0" smtClean="0"/>
              <a:t>” </a:t>
            </a:r>
            <a:r>
              <a:rPr lang="en-US" sz="2000" dirty="0" err="1" smtClean="0"/>
              <a:t>og</a:t>
            </a:r>
            <a:r>
              <a:rPr lang="en-US" sz="2000" dirty="0" smtClean="0"/>
              <a:t> </a:t>
            </a:r>
            <a:r>
              <a:rPr lang="en-US" sz="2000" dirty="0" err="1" smtClean="0"/>
              <a:t>bestille</a:t>
            </a:r>
            <a:r>
              <a:rPr lang="en-US" sz="2000" dirty="0" smtClean="0"/>
              <a:t> </a:t>
            </a:r>
            <a:r>
              <a:rPr lang="en-US" sz="2000" dirty="0" err="1" smtClean="0"/>
              <a:t>på</a:t>
            </a:r>
            <a:r>
              <a:rPr lang="en-US" sz="2000" dirty="0" smtClean="0"/>
              <a:t> </a:t>
            </a:r>
            <a:r>
              <a:rPr lang="en-US" sz="2000" dirty="0" err="1" smtClean="0"/>
              <a:t>internettet</a:t>
            </a:r>
            <a:r>
              <a:rPr lang="en-US" sz="2000" dirty="0" smtClean="0"/>
              <a:t> (</a:t>
            </a:r>
            <a:r>
              <a:rPr lang="en-US" sz="2000" dirty="0" err="1" smtClean="0"/>
              <a:t>billigere</a:t>
            </a:r>
            <a:r>
              <a:rPr lang="en-US" sz="2000" dirty="0" smtClean="0"/>
              <a:t> </a:t>
            </a:r>
            <a:r>
              <a:rPr lang="en-US" sz="2000" dirty="0" err="1" smtClean="0"/>
              <a:t>dér</a:t>
            </a:r>
            <a:r>
              <a:rPr lang="en-US" sz="2000" dirty="0" smtClean="0"/>
              <a:t>) I </a:t>
            </a:r>
            <a:r>
              <a:rPr lang="en-US" sz="2000" dirty="0" err="1" smtClean="0"/>
              <a:t>starten</a:t>
            </a:r>
            <a:r>
              <a:rPr lang="en-US" sz="2000" dirty="0" smtClean="0"/>
              <a:t> 2xugen, </a:t>
            </a:r>
            <a:r>
              <a:rPr lang="en-US" sz="2000" dirty="0" err="1" smtClean="0"/>
              <a:t>derefter</a:t>
            </a:r>
            <a:r>
              <a:rPr lang="en-US" sz="2000" dirty="0" smtClean="0"/>
              <a:t> 1x </a:t>
            </a:r>
            <a:r>
              <a:rPr lang="en-US" sz="2000" dirty="0" err="1" smtClean="0"/>
              <a:t>om</a:t>
            </a:r>
            <a:r>
              <a:rPr lang="en-US" sz="2000" dirty="0" smtClean="0"/>
              <a:t> </a:t>
            </a:r>
            <a:r>
              <a:rPr lang="en-US" sz="2000" dirty="0" err="1" smtClean="0"/>
              <a:t>ugen</a:t>
            </a:r>
            <a:r>
              <a:rPr lang="en-US" sz="2000" dirty="0" smtClean="0"/>
              <a:t> (</a:t>
            </a:r>
            <a:r>
              <a:rPr lang="en-US" sz="2000" dirty="0" err="1" smtClean="0"/>
              <a:t>genopbygger</a:t>
            </a:r>
            <a:r>
              <a:rPr lang="en-US" sz="2000" dirty="0" smtClean="0"/>
              <a:t> </a:t>
            </a:r>
            <a:r>
              <a:rPr lang="en-US" sz="2000" dirty="0" err="1" smtClean="0"/>
              <a:t>slimhinder</a:t>
            </a:r>
            <a:r>
              <a:rPr lang="en-US" sz="2000" dirty="0" smtClean="0"/>
              <a:t> I vagina)</a:t>
            </a:r>
          </a:p>
          <a:p>
            <a:pPr marL="0" indent="0">
              <a:buNone/>
            </a:pPr>
            <a:endParaRPr lang="en-US" sz="2000" dirty="0"/>
          </a:p>
          <a:p>
            <a:pPr marL="0" indent="0">
              <a:buNone/>
            </a:pPr>
            <a:r>
              <a:rPr lang="en-US" sz="2000" dirty="0" err="1" smtClean="0"/>
              <a:t>Ind</a:t>
            </a:r>
            <a:r>
              <a:rPr lang="en-US" sz="2000" dirty="0" smtClean="0"/>
              <a:t> I </a:t>
            </a:r>
            <a:r>
              <a:rPr lang="en-US" sz="2000" dirty="0" err="1" smtClean="0"/>
              <a:t>mellem</a:t>
            </a:r>
            <a:r>
              <a:rPr lang="en-US" sz="2000" dirty="0" smtClean="0"/>
              <a:t> </a:t>
            </a:r>
            <a:r>
              <a:rPr lang="en-US" sz="2000" dirty="0" err="1" smtClean="0"/>
              <a:t>kan</a:t>
            </a:r>
            <a:r>
              <a:rPr lang="en-US" sz="2000" dirty="0" smtClean="0"/>
              <a:t> du </a:t>
            </a:r>
            <a:r>
              <a:rPr lang="en-US" sz="2000" dirty="0" err="1" smtClean="0"/>
              <a:t>forsøge</a:t>
            </a:r>
            <a:r>
              <a:rPr lang="en-US" sz="2000" dirty="0" smtClean="0"/>
              <a:t> </a:t>
            </a:r>
            <a:r>
              <a:rPr lang="en-US" sz="2000" b="1" dirty="0" err="1" smtClean="0"/>
              <a:t>Repadina</a:t>
            </a:r>
            <a:r>
              <a:rPr lang="en-US" sz="2000" b="1" dirty="0" smtClean="0"/>
              <a:t> </a:t>
            </a:r>
            <a:r>
              <a:rPr lang="en-US" sz="2000" b="1" dirty="0" err="1" smtClean="0"/>
              <a:t>vagitorier</a:t>
            </a:r>
            <a:r>
              <a:rPr lang="en-US" sz="2000" dirty="0" smtClean="0"/>
              <a:t>, </a:t>
            </a:r>
            <a:r>
              <a:rPr lang="en-US" sz="2000" dirty="0" err="1" smtClean="0"/>
              <a:t>som</a:t>
            </a:r>
            <a:r>
              <a:rPr lang="en-US" sz="2000" dirty="0" smtClean="0"/>
              <a:t> </a:t>
            </a:r>
            <a:r>
              <a:rPr lang="en-US" sz="2000" dirty="0" err="1" smtClean="0"/>
              <a:t>er</a:t>
            </a:r>
            <a:r>
              <a:rPr lang="en-US" sz="2000" dirty="0" smtClean="0"/>
              <a:t> </a:t>
            </a:r>
            <a:r>
              <a:rPr lang="en-US" sz="2000" dirty="0" err="1" smtClean="0"/>
              <a:t>håndkøb</a:t>
            </a:r>
            <a:r>
              <a:rPr lang="en-US" sz="2000" dirty="0" smtClean="0"/>
              <a:t>. </a:t>
            </a:r>
            <a:r>
              <a:rPr lang="en-US" sz="2000" dirty="0" err="1" smtClean="0"/>
              <a:t>Fx</a:t>
            </a:r>
            <a:r>
              <a:rPr lang="en-US" sz="2000" dirty="0" smtClean="0"/>
              <a:t> en gang </a:t>
            </a:r>
            <a:r>
              <a:rPr lang="en-US" sz="2000" dirty="0" err="1" smtClean="0"/>
              <a:t>om</a:t>
            </a:r>
            <a:r>
              <a:rPr lang="en-US" sz="2000" dirty="0" smtClean="0"/>
              <a:t> </a:t>
            </a:r>
            <a:r>
              <a:rPr lang="en-US" sz="2000" dirty="0" err="1" smtClean="0"/>
              <a:t>ugen</a:t>
            </a:r>
            <a:endParaRPr lang="en-US" sz="2000" dirty="0" smtClean="0"/>
          </a:p>
          <a:p>
            <a:pPr marL="0" indent="0">
              <a:buNone/>
            </a:pPr>
            <a:endParaRPr lang="en-US" sz="2000" dirty="0"/>
          </a:p>
          <a:p>
            <a:pPr marL="0" indent="0">
              <a:buNone/>
            </a:pPr>
            <a:r>
              <a:rPr lang="en-US" sz="2000" dirty="0" smtClean="0"/>
              <a:t>En </a:t>
            </a:r>
            <a:r>
              <a:rPr lang="en-US" sz="2000" dirty="0" err="1" smtClean="0"/>
              <a:t>glidecreme</a:t>
            </a:r>
            <a:r>
              <a:rPr lang="en-US" sz="2000" dirty="0" smtClean="0"/>
              <a:t>, </a:t>
            </a:r>
            <a:r>
              <a:rPr lang="en-US" sz="2000" dirty="0" err="1" smtClean="0"/>
              <a:t>som</a:t>
            </a:r>
            <a:r>
              <a:rPr lang="en-US" sz="2000" dirty="0" smtClean="0"/>
              <a:t> mange </a:t>
            </a:r>
            <a:r>
              <a:rPr lang="en-US" sz="2000" dirty="0" err="1" smtClean="0"/>
              <a:t>er</a:t>
            </a:r>
            <a:r>
              <a:rPr lang="en-US" sz="2000" dirty="0" smtClean="0"/>
              <a:t> glade for </a:t>
            </a:r>
            <a:r>
              <a:rPr lang="en-US" sz="2000" dirty="0" err="1" smtClean="0"/>
              <a:t>er</a:t>
            </a:r>
            <a:r>
              <a:rPr lang="en-US" sz="2000" dirty="0" smtClean="0"/>
              <a:t>: </a:t>
            </a:r>
            <a:r>
              <a:rPr lang="en-US" sz="2000" b="1" dirty="0" err="1" smtClean="0"/>
              <a:t>LubraSilk</a:t>
            </a:r>
            <a:r>
              <a:rPr lang="en-US" sz="2000" dirty="0" smtClean="0"/>
              <a:t> </a:t>
            </a:r>
            <a:r>
              <a:rPr lang="en-US" sz="2000" dirty="0" err="1" smtClean="0"/>
              <a:t>google</a:t>
            </a:r>
            <a:r>
              <a:rPr lang="en-US" sz="2000" dirty="0" smtClean="0"/>
              <a:t> “</a:t>
            </a:r>
            <a:r>
              <a:rPr lang="en-US" sz="2000" dirty="0" err="1" smtClean="0"/>
              <a:t>lubrasilk</a:t>
            </a:r>
            <a:r>
              <a:rPr lang="en-US" sz="2000" dirty="0" smtClean="0"/>
              <a:t>” – </a:t>
            </a:r>
            <a:r>
              <a:rPr lang="en-US" sz="2000" dirty="0" err="1" smtClean="0"/>
              <a:t>har</a:t>
            </a:r>
            <a:r>
              <a:rPr lang="en-US" sz="2000" dirty="0" smtClean="0"/>
              <a:t> </a:t>
            </a:r>
            <a:r>
              <a:rPr lang="en-US" sz="2000" dirty="0" err="1" smtClean="0"/>
              <a:t>også</a:t>
            </a:r>
            <a:r>
              <a:rPr lang="en-US" sz="2000" dirty="0" smtClean="0"/>
              <a:t> en </a:t>
            </a:r>
            <a:r>
              <a:rPr lang="en-US" sz="2000" dirty="0" err="1" smtClean="0"/>
              <a:t>langtidsvirkning</a:t>
            </a:r>
            <a:endParaRPr lang="en-US" sz="2000" dirty="0" smtClean="0"/>
          </a:p>
          <a:p>
            <a:pPr marL="0" indent="0">
              <a:buNone/>
            </a:pPr>
            <a:endParaRPr lang="en-US" sz="2000" dirty="0"/>
          </a:p>
          <a:p>
            <a:pPr marL="0" indent="0">
              <a:buNone/>
            </a:pPr>
            <a:r>
              <a:rPr lang="en-US" sz="2000" dirty="0" smtClean="0"/>
              <a:t> Du </a:t>
            </a:r>
            <a:r>
              <a:rPr lang="en-US" sz="2000" dirty="0" err="1" smtClean="0"/>
              <a:t>kan</a:t>
            </a:r>
            <a:r>
              <a:rPr lang="en-US" sz="2000" dirty="0" smtClean="0"/>
              <a:t> </a:t>
            </a:r>
            <a:r>
              <a:rPr lang="en-US" sz="2000" dirty="0" err="1" smtClean="0"/>
              <a:t>prøve</a:t>
            </a:r>
            <a:r>
              <a:rPr lang="en-US" sz="2000" dirty="0" smtClean="0"/>
              <a:t> dig </a:t>
            </a:r>
            <a:r>
              <a:rPr lang="en-US" sz="2000" dirty="0" err="1" smtClean="0"/>
              <a:t>frem</a:t>
            </a:r>
            <a:r>
              <a:rPr lang="en-US" sz="2000" dirty="0" smtClean="0"/>
              <a:t> </a:t>
            </a:r>
            <a:r>
              <a:rPr lang="en-US" sz="2000" dirty="0" err="1" smtClean="0"/>
              <a:t>til</a:t>
            </a:r>
            <a:r>
              <a:rPr lang="en-US" sz="2000" dirty="0" smtClean="0"/>
              <a:t>, </a:t>
            </a:r>
            <a:r>
              <a:rPr lang="en-US" sz="2000" dirty="0" err="1" smtClean="0"/>
              <a:t>hvad</a:t>
            </a:r>
            <a:r>
              <a:rPr lang="en-US" sz="2000" dirty="0" smtClean="0"/>
              <a:t> der passer dig </a:t>
            </a:r>
            <a:r>
              <a:rPr lang="en-US" sz="2000" dirty="0" err="1" smtClean="0"/>
              <a:t>bedst</a:t>
            </a:r>
            <a:endParaRPr lang="en-US" sz="2000"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2964725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496" y="1056286"/>
            <a:ext cx="10515600" cy="515568"/>
          </a:xfrm>
        </p:spPr>
        <p:txBody>
          <a:bodyPr>
            <a:noAutofit/>
          </a:bodyPr>
          <a:lstStyle/>
          <a:p>
            <a:r>
              <a:rPr lang="en-US" sz="3200" dirty="0" err="1" smtClean="0"/>
              <a:t>Kræftrelateret</a:t>
            </a:r>
            <a:r>
              <a:rPr lang="en-US" sz="3200" dirty="0" smtClean="0"/>
              <a:t> </a:t>
            </a:r>
            <a:r>
              <a:rPr lang="en-US" sz="3200" dirty="0" err="1" smtClean="0"/>
              <a:t>træthed</a:t>
            </a:r>
            <a:endParaRPr lang="en-US" sz="3200" dirty="0"/>
          </a:p>
        </p:txBody>
      </p:sp>
      <p:sp>
        <p:nvSpPr>
          <p:cNvPr id="3" name="Content Placeholder 2"/>
          <p:cNvSpPr>
            <a:spLocks noGrp="1"/>
          </p:cNvSpPr>
          <p:nvPr>
            <p:ph idx="1"/>
          </p:nvPr>
        </p:nvSpPr>
        <p:spPr>
          <a:xfrm>
            <a:off x="838200" y="1825624"/>
            <a:ext cx="10515600" cy="4876761"/>
          </a:xfrm>
        </p:spPr>
        <p:txBody>
          <a:bodyPr>
            <a:normAutofit fontScale="77500" lnSpcReduction="20000"/>
          </a:bodyPr>
          <a:lstStyle/>
          <a:p>
            <a:pPr marL="0" indent="0">
              <a:buNone/>
            </a:pPr>
            <a:r>
              <a:rPr lang="da-DK" i="1" dirty="0">
                <a:latin typeface="Helvetica" charset="0"/>
                <a:ea typeface="MS PGothic" charset="0"/>
              </a:rPr>
              <a:t>“Det er meget hårdt at opretholde en tålelig hverdag, da jeg er frygtelig træt</a:t>
            </a:r>
          </a:p>
          <a:p>
            <a:pPr marL="0" indent="0">
              <a:buNone/>
            </a:pPr>
            <a:r>
              <a:rPr lang="da-DK" i="1" dirty="0">
                <a:latin typeface="Helvetica" charset="0"/>
                <a:ea typeface="MS PGothic" charset="0"/>
              </a:rPr>
              <a:t>hele tiden. Er pt. ikke smertedækket ordenligt. På grund af trætheden og </a:t>
            </a:r>
          </a:p>
          <a:p>
            <a:pPr marL="0" indent="0">
              <a:buNone/>
            </a:pPr>
            <a:r>
              <a:rPr lang="en-US" i="1" dirty="0">
                <a:latin typeface="Helvetica" charset="0"/>
                <a:ea typeface="MS PGothic" charset="0"/>
              </a:rPr>
              <a:t>m</a:t>
            </a:r>
            <a:r>
              <a:rPr lang="da-DK" i="1" dirty="0" err="1">
                <a:latin typeface="Helvetica" charset="0"/>
                <a:ea typeface="MS PGothic" charset="0"/>
              </a:rPr>
              <a:t>ine</a:t>
            </a:r>
            <a:r>
              <a:rPr lang="da-DK" i="1" dirty="0">
                <a:latin typeface="Helvetica" charset="0"/>
                <a:ea typeface="MS PGothic" charset="0"/>
              </a:rPr>
              <a:t> smerter må jeg aflyse aftaler. Mine senfølger sætter så mange</a:t>
            </a:r>
          </a:p>
          <a:p>
            <a:pPr marL="0" indent="0">
              <a:buNone/>
            </a:pPr>
            <a:r>
              <a:rPr lang="da-DK" i="1" dirty="0">
                <a:latin typeface="Helvetica" charset="0"/>
                <a:ea typeface="MS PGothic" charset="0"/>
              </a:rPr>
              <a:t>begrænsninger for mig, hvor jeg føler social isolation”</a:t>
            </a:r>
            <a:endParaRPr lang="da-DK" altLang="ja-JP" i="1" dirty="0">
              <a:latin typeface="Helvetica" charset="0"/>
              <a:ea typeface="MS PGothic" charset="0"/>
            </a:endParaRPr>
          </a:p>
          <a:p>
            <a:pPr marL="0" indent="0">
              <a:buNone/>
            </a:pPr>
            <a:r>
              <a:rPr lang="da-DK" i="1" dirty="0">
                <a:latin typeface="Helvetica" charset="0"/>
                <a:ea typeface="MS PGothic" charset="0"/>
              </a:rPr>
              <a:t>Kilde: </a:t>
            </a:r>
            <a:r>
              <a:rPr lang="da-DK" i="1" dirty="0">
                <a:latin typeface="Helvetica" charset="0"/>
                <a:ea typeface="MS PGothic" charset="0"/>
                <a:hlinkClick r:id="rId2"/>
              </a:rPr>
              <a:t>www.senfoelger.dk</a:t>
            </a:r>
            <a:endParaRPr lang="da-DK" i="1" dirty="0">
              <a:latin typeface="Helvetica" charset="0"/>
              <a:ea typeface="MS PGothic" charset="0"/>
            </a:endParaRPr>
          </a:p>
          <a:p>
            <a:pPr marL="0" indent="0">
              <a:buNone/>
            </a:pPr>
            <a:endParaRPr lang="en-US" dirty="0" smtClean="0">
              <a:latin typeface="Helvetica" charset="0"/>
              <a:ea typeface="MS PGothic" charset="0"/>
            </a:endParaRPr>
          </a:p>
          <a:p>
            <a:pPr marL="0" indent="0">
              <a:buNone/>
            </a:pPr>
            <a:r>
              <a:rPr lang="en-US" dirty="0" smtClean="0">
                <a:latin typeface="Helvetica" charset="0"/>
                <a:ea typeface="MS PGothic" charset="0"/>
              </a:rPr>
              <a:t>D</a:t>
            </a:r>
            <a:r>
              <a:rPr lang="da-DK" dirty="0" smtClean="0">
                <a:latin typeface="Helvetica" charset="0"/>
                <a:ea typeface="MS PGothic" charset="0"/>
              </a:rPr>
              <a:t>er </a:t>
            </a:r>
            <a:r>
              <a:rPr lang="da-DK" dirty="0">
                <a:latin typeface="Helvetica" charset="0"/>
                <a:ea typeface="MS PGothic" charset="0"/>
              </a:rPr>
              <a:t>er tale om fysisk, emotionel og kognitiv træthed. Kræftrelateret træthed (CRF)  </a:t>
            </a:r>
          </a:p>
          <a:p>
            <a:endParaRPr lang="en-US" dirty="0" smtClean="0">
              <a:latin typeface="Helvetica" charset="0"/>
              <a:ea typeface="MS PGothic" charset="0"/>
            </a:endParaRPr>
          </a:p>
          <a:p>
            <a:pPr marL="0" indent="0">
              <a:buNone/>
            </a:pPr>
            <a:r>
              <a:rPr lang="en-US" dirty="0" smtClean="0">
                <a:latin typeface="Helvetica" charset="0"/>
                <a:ea typeface="MS PGothic" charset="0"/>
              </a:rPr>
              <a:t>C</a:t>
            </a:r>
            <a:r>
              <a:rPr lang="da-DK" dirty="0" err="1" smtClean="0">
                <a:latin typeface="Helvetica" charset="0"/>
                <a:ea typeface="MS PGothic" charset="0"/>
              </a:rPr>
              <a:t>ancer</a:t>
            </a:r>
            <a:r>
              <a:rPr lang="da-DK" dirty="0" err="1">
                <a:latin typeface="Helvetica" charset="0"/>
                <a:ea typeface="MS PGothic" charset="0"/>
              </a:rPr>
              <a:t>-Related</a:t>
            </a:r>
            <a:r>
              <a:rPr lang="da-DK" dirty="0">
                <a:latin typeface="Helvetica" charset="0"/>
                <a:ea typeface="MS PGothic" charset="0"/>
              </a:rPr>
              <a:t> </a:t>
            </a:r>
            <a:r>
              <a:rPr lang="da-DK" dirty="0" err="1">
                <a:latin typeface="Helvetica" charset="0"/>
                <a:ea typeface="MS PGothic" charset="0"/>
              </a:rPr>
              <a:t>Fatigue</a:t>
            </a:r>
            <a:r>
              <a:rPr lang="da-DK" dirty="0">
                <a:latin typeface="Helvetica" charset="0"/>
                <a:ea typeface="MS PGothic" charset="0"/>
              </a:rPr>
              <a:t> </a:t>
            </a:r>
            <a:r>
              <a:rPr lang="en-US" dirty="0">
                <a:latin typeface="Helvetica" charset="0"/>
                <a:ea typeface="MS PGothic" charset="0"/>
              </a:rPr>
              <a:t>–</a:t>
            </a:r>
            <a:r>
              <a:rPr lang="da-DK" dirty="0">
                <a:latin typeface="Helvetica" charset="0"/>
                <a:ea typeface="MS PGothic" charset="0"/>
              </a:rPr>
              <a:t>koncentrationsbesvær, ængstelse, nedsat udholdenhed, </a:t>
            </a:r>
          </a:p>
          <a:p>
            <a:pPr marL="0" indent="0">
              <a:buNone/>
            </a:pPr>
            <a:r>
              <a:rPr lang="da-DK" dirty="0" smtClean="0">
                <a:latin typeface="Helvetica" charset="0"/>
                <a:ea typeface="MS PGothic" charset="0"/>
              </a:rPr>
              <a:t>søvnforstyrrelser</a:t>
            </a:r>
            <a:r>
              <a:rPr lang="da-DK" dirty="0">
                <a:latin typeface="Helvetica" charset="0"/>
                <a:ea typeface="MS PGothic" charset="0"/>
              </a:rPr>
              <a:t>, øget fysisk ubehag, øget følsomhed over for sanseindtryk.</a:t>
            </a:r>
          </a:p>
          <a:p>
            <a:pPr marL="0" indent="0">
              <a:buNone/>
            </a:pPr>
            <a:r>
              <a:rPr lang="da-DK" dirty="0">
                <a:latin typeface="Helvetica" charset="0"/>
                <a:ea typeface="MS PGothic" charset="0"/>
              </a:rPr>
              <a:t>Sammenhæng til smerter, depression, og nedsat evne til at fastholde arbejdet og </a:t>
            </a:r>
          </a:p>
          <a:p>
            <a:pPr marL="0" indent="0">
              <a:buNone/>
            </a:pPr>
            <a:r>
              <a:rPr lang="da-DK" dirty="0">
                <a:latin typeface="Helvetica" charset="0"/>
                <a:ea typeface="MS PGothic" charset="0"/>
              </a:rPr>
              <a:t>trækker sig langsomt fra socialt arbejde med andre. Pludselig tab af energi og</a:t>
            </a:r>
          </a:p>
          <a:p>
            <a:pPr marL="0" indent="0">
              <a:buNone/>
            </a:pPr>
            <a:r>
              <a:rPr lang="da-DK" dirty="0">
                <a:latin typeface="Helvetica" charset="0"/>
                <a:ea typeface="MS PGothic" charset="0"/>
              </a:rPr>
              <a:t>udmattelse, som ikke lindres ved søvn eller hvile</a:t>
            </a:r>
            <a:endParaRPr lang="en-US" dirty="0"/>
          </a:p>
        </p:txBody>
      </p:sp>
      <p:pic>
        <p:nvPicPr>
          <p:cNvPr id="4" name="Pladsholder til indhold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3398067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94011"/>
            <a:ext cx="10515600" cy="596677"/>
          </a:xfrm>
        </p:spPr>
        <p:txBody>
          <a:bodyPr>
            <a:normAutofit/>
          </a:bodyPr>
          <a:lstStyle/>
          <a:p>
            <a:r>
              <a:rPr lang="en-US" sz="3200" dirty="0" err="1" smtClean="0"/>
              <a:t>Senfølgerforeningens</a:t>
            </a:r>
            <a:r>
              <a:rPr lang="en-US" sz="3200" dirty="0" smtClean="0"/>
              <a:t> </a:t>
            </a:r>
            <a:r>
              <a:rPr lang="en-US" sz="3200" dirty="0" err="1" smtClean="0"/>
              <a:t>arbejde</a:t>
            </a:r>
            <a:r>
              <a:rPr lang="en-US" sz="3200" dirty="0" smtClean="0"/>
              <a:t>:</a:t>
            </a:r>
            <a:endParaRPr lang="en-US" sz="3200" dirty="0"/>
          </a:p>
        </p:txBody>
      </p:sp>
      <p:sp>
        <p:nvSpPr>
          <p:cNvPr id="3" name="Content Placeholder 2"/>
          <p:cNvSpPr>
            <a:spLocks noGrp="1"/>
          </p:cNvSpPr>
          <p:nvPr>
            <p:ph idx="1"/>
          </p:nvPr>
        </p:nvSpPr>
        <p:spPr>
          <a:xfrm>
            <a:off x="838200" y="1728412"/>
            <a:ext cx="10515600" cy="4961399"/>
          </a:xfrm>
        </p:spPr>
        <p:txBody>
          <a:bodyPr>
            <a:normAutofit fontScale="62500" lnSpcReduction="20000"/>
          </a:bodyPr>
          <a:lstStyle/>
          <a:p>
            <a:pPr marL="285750" indent="-285750">
              <a:buFont typeface="Arial"/>
              <a:buChar char="•"/>
              <a:defRPr/>
            </a:pPr>
            <a:r>
              <a:rPr lang="da-DK" dirty="0">
                <a:latin typeface="Helvetica" charset="0"/>
                <a:ea typeface="MS PGothic" charset="0"/>
              </a:rPr>
              <a:t>indsamling af viden om senfølger</a:t>
            </a:r>
          </a:p>
          <a:p>
            <a:pPr marL="0" indent="0">
              <a:defRPr/>
            </a:pPr>
            <a:endParaRPr lang="da-DK" dirty="0">
              <a:latin typeface="Helvetica" charset="0"/>
              <a:ea typeface="MS PGothic" charset="0"/>
            </a:endParaRPr>
          </a:p>
          <a:p>
            <a:pPr marL="285750" indent="-285750">
              <a:buFont typeface="Arial"/>
              <a:buChar char="•"/>
              <a:defRPr/>
            </a:pPr>
            <a:r>
              <a:rPr lang="en-US" dirty="0" err="1">
                <a:latin typeface="Helvetica" charset="0"/>
                <a:ea typeface="MS PGothic" charset="0"/>
              </a:rPr>
              <a:t>vurdering</a:t>
            </a:r>
            <a:r>
              <a:rPr lang="en-US" dirty="0">
                <a:latin typeface="Helvetica" charset="0"/>
                <a:ea typeface="MS PGothic" charset="0"/>
              </a:rPr>
              <a:t> </a:t>
            </a:r>
            <a:r>
              <a:rPr lang="en-US" dirty="0" err="1">
                <a:latin typeface="Helvetica" charset="0"/>
                <a:ea typeface="MS PGothic" charset="0"/>
              </a:rPr>
              <a:t>af</a:t>
            </a:r>
            <a:r>
              <a:rPr lang="en-US" dirty="0">
                <a:latin typeface="Helvetica" charset="0"/>
                <a:ea typeface="MS PGothic" charset="0"/>
              </a:rPr>
              <a:t> </a:t>
            </a:r>
            <a:r>
              <a:rPr lang="en-US" dirty="0" err="1">
                <a:latin typeface="Helvetica" charset="0"/>
                <a:ea typeface="MS PGothic" charset="0"/>
              </a:rPr>
              <a:t>videnskabelige</a:t>
            </a:r>
            <a:r>
              <a:rPr lang="en-US" dirty="0">
                <a:latin typeface="Helvetica" charset="0"/>
                <a:ea typeface="MS PGothic" charset="0"/>
              </a:rPr>
              <a:t> </a:t>
            </a:r>
            <a:r>
              <a:rPr lang="en-US" dirty="0" err="1">
                <a:latin typeface="Helvetica" charset="0"/>
                <a:ea typeface="MS PGothic" charset="0"/>
              </a:rPr>
              <a:t>artikler</a:t>
            </a:r>
            <a:r>
              <a:rPr lang="en-US" dirty="0">
                <a:latin typeface="Helvetica" charset="0"/>
                <a:ea typeface="MS PGothic" charset="0"/>
              </a:rPr>
              <a:t> </a:t>
            </a:r>
            <a:r>
              <a:rPr lang="en-US" dirty="0" err="1">
                <a:latin typeface="Helvetica" charset="0"/>
                <a:ea typeface="MS PGothic" charset="0"/>
              </a:rPr>
              <a:t>på</a:t>
            </a:r>
            <a:r>
              <a:rPr lang="en-US" dirty="0">
                <a:latin typeface="Helvetica" charset="0"/>
                <a:ea typeface="MS PGothic" charset="0"/>
              </a:rPr>
              <a:t> </a:t>
            </a:r>
            <a:r>
              <a:rPr lang="en-US" dirty="0" err="1">
                <a:latin typeface="Helvetica" charset="0"/>
                <a:ea typeface="MS PGothic" charset="0"/>
              </a:rPr>
              <a:t>senfølgeområdet</a:t>
            </a:r>
            <a:endParaRPr lang="en-US" dirty="0">
              <a:latin typeface="Helvetica" charset="0"/>
              <a:ea typeface="MS PGothic" charset="0"/>
            </a:endParaRPr>
          </a:p>
          <a:p>
            <a:pPr marL="0" indent="0">
              <a:defRPr/>
            </a:pPr>
            <a:endParaRPr lang="en-US" dirty="0">
              <a:latin typeface="Helvetica" charset="0"/>
              <a:ea typeface="MS PGothic" charset="0"/>
            </a:endParaRPr>
          </a:p>
          <a:p>
            <a:pPr marL="285750" indent="-285750">
              <a:buFont typeface="Arial"/>
              <a:buChar char="•"/>
              <a:defRPr/>
            </a:pPr>
            <a:r>
              <a:rPr lang="en-US" dirty="0" err="1">
                <a:latin typeface="Helvetica" charset="0"/>
                <a:ea typeface="MS PGothic" charset="0"/>
              </a:rPr>
              <a:t>erfaringsudveksling</a:t>
            </a:r>
            <a:r>
              <a:rPr lang="en-US" dirty="0">
                <a:latin typeface="Helvetica" charset="0"/>
                <a:ea typeface="MS PGothic" charset="0"/>
              </a:rPr>
              <a:t> med </a:t>
            </a:r>
            <a:r>
              <a:rPr lang="en-US" dirty="0" err="1">
                <a:latin typeface="Helvetica" charset="0"/>
                <a:ea typeface="MS PGothic" charset="0"/>
              </a:rPr>
              <a:t>patienter</a:t>
            </a:r>
            <a:r>
              <a:rPr lang="en-US" dirty="0">
                <a:latin typeface="Helvetica" charset="0"/>
                <a:ea typeface="MS PGothic" charset="0"/>
              </a:rPr>
              <a:t> </a:t>
            </a:r>
            <a:r>
              <a:rPr lang="en-US" dirty="0" err="1">
                <a:latin typeface="Helvetica" charset="0"/>
                <a:ea typeface="MS PGothic" charset="0"/>
              </a:rPr>
              <a:t>og</a:t>
            </a:r>
            <a:r>
              <a:rPr lang="en-US" dirty="0">
                <a:latin typeface="Helvetica" charset="0"/>
                <a:ea typeface="MS PGothic" charset="0"/>
              </a:rPr>
              <a:t> </a:t>
            </a:r>
            <a:r>
              <a:rPr lang="en-US" dirty="0" err="1" smtClean="0">
                <a:latin typeface="Helvetica" charset="0"/>
                <a:ea typeface="MS PGothic" charset="0"/>
              </a:rPr>
              <a:t>pårørende</a:t>
            </a:r>
            <a:r>
              <a:rPr lang="en-US" dirty="0" smtClean="0">
                <a:latin typeface="Helvetica" charset="0"/>
                <a:ea typeface="MS PGothic" charset="0"/>
              </a:rPr>
              <a:t> (se </a:t>
            </a:r>
            <a:r>
              <a:rPr lang="en-US" dirty="0" err="1" smtClean="0">
                <a:latin typeface="Helvetica" charset="0"/>
                <a:ea typeface="MS PGothic" charset="0"/>
              </a:rPr>
              <a:t>netværksgrupper</a:t>
            </a:r>
            <a:r>
              <a:rPr lang="en-US" dirty="0" smtClean="0">
                <a:latin typeface="Helvetica" charset="0"/>
                <a:ea typeface="MS PGothic" charset="0"/>
              </a:rPr>
              <a:t> </a:t>
            </a:r>
            <a:r>
              <a:rPr lang="en-US" dirty="0" err="1" smtClean="0">
                <a:latin typeface="Helvetica" charset="0"/>
                <a:ea typeface="MS PGothic" charset="0"/>
              </a:rPr>
              <a:t>på</a:t>
            </a:r>
            <a:r>
              <a:rPr lang="en-US" dirty="0" smtClean="0">
                <a:latin typeface="Helvetica" charset="0"/>
                <a:ea typeface="MS PGothic" charset="0"/>
              </a:rPr>
              <a:t> </a:t>
            </a:r>
            <a:r>
              <a:rPr lang="en-US" dirty="0" err="1" smtClean="0">
                <a:latin typeface="Helvetica" charset="0"/>
                <a:ea typeface="MS PGothic" charset="0"/>
              </a:rPr>
              <a:t>www.senfoelger.dk</a:t>
            </a:r>
            <a:r>
              <a:rPr lang="en-US" dirty="0" smtClean="0">
                <a:latin typeface="Helvetica" charset="0"/>
                <a:ea typeface="MS PGothic" charset="0"/>
              </a:rPr>
              <a:t>)</a:t>
            </a:r>
          </a:p>
          <a:p>
            <a:pPr marL="285750" indent="-285750">
              <a:buFont typeface="Arial"/>
              <a:buChar char="•"/>
              <a:defRPr/>
            </a:pPr>
            <a:endParaRPr lang="en-US" dirty="0">
              <a:latin typeface="Helvetica" charset="0"/>
              <a:ea typeface="MS PGothic" charset="0"/>
            </a:endParaRPr>
          </a:p>
          <a:p>
            <a:pPr marL="285750" indent="-285750">
              <a:buFont typeface="Arial"/>
              <a:buChar char="•"/>
              <a:defRPr/>
            </a:pPr>
            <a:r>
              <a:rPr lang="en-US" dirty="0" err="1">
                <a:latin typeface="Helvetica" charset="0"/>
                <a:ea typeface="MS PGothic" charset="0"/>
              </a:rPr>
              <a:t>t</a:t>
            </a:r>
            <a:r>
              <a:rPr lang="en-US" dirty="0" err="1" smtClean="0">
                <a:latin typeface="Helvetica" charset="0"/>
                <a:ea typeface="MS PGothic" charset="0"/>
              </a:rPr>
              <a:t>elefonlinjen</a:t>
            </a:r>
            <a:r>
              <a:rPr lang="en-US" dirty="0" smtClean="0">
                <a:latin typeface="Helvetica" charset="0"/>
                <a:ea typeface="MS PGothic" charset="0"/>
              </a:rPr>
              <a:t> </a:t>
            </a:r>
            <a:r>
              <a:rPr lang="en-US" dirty="0" err="1" smtClean="0">
                <a:latin typeface="Helvetica" charset="0"/>
                <a:ea typeface="MS PGothic" charset="0"/>
              </a:rPr>
              <a:t>på</a:t>
            </a:r>
            <a:r>
              <a:rPr lang="en-US" dirty="0" smtClean="0">
                <a:latin typeface="Helvetica" charset="0"/>
                <a:ea typeface="MS PGothic" charset="0"/>
              </a:rPr>
              <a:t>  40 44 78 48</a:t>
            </a:r>
          </a:p>
          <a:p>
            <a:pPr marL="285750" indent="-285750">
              <a:buFont typeface="Arial"/>
              <a:buChar char="•"/>
              <a:defRPr/>
            </a:pPr>
            <a:endParaRPr lang="en-US" dirty="0">
              <a:latin typeface="Helvetica" charset="0"/>
              <a:ea typeface="MS PGothic" charset="0"/>
            </a:endParaRPr>
          </a:p>
          <a:p>
            <a:pPr marL="285750" indent="-285750">
              <a:buFont typeface="Arial"/>
              <a:buChar char="•"/>
              <a:defRPr/>
            </a:pPr>
            <a:r>
              <a:rPr lang="en-US" dirty="0" err="1">
                <a:latin typeface="Helvetica" charset="0"/>
                <a:ea typeface="MS PGothic" charset="0"/>
              </a:rPr>
              <a:t>o</a:t>
            </a:r>
            <a:r>
              <a:rPr lang="en-US" dirty="0" err="1" smtClean="0">
                <a:latin typeface="Helvetica" charset="0"/>
                <a:ea typeface="MS PGothic" charset="0"/>
              </a:rPr>
              <a:t>plæg</a:t>
            </a:r>
            <a:r>
              <a:rPr lang="en-US" dirty="0" smtClean="0">
                <a:latin typeface="Helvetica" charset="0"/>
                <a:ea typeface="MS PGothic" charset="0"/>
              </a:rPr>
              <a:t> </a:t>
            </a:r>
            <a:r>
              <a:rPr lang="en-US" dirty="0" err="1" smtClean="0">
                <a:latin typeface="Helvetica" charset="0"/>
                <a:ea typeface="MS PGothic" charset="0"/>
              </a:rPr>
              <a:t>på</a:t>
            </a:r>
            <a:r>
              <a:rPr lang="en-US" dirty="0" smtClean="0">
                <a:latin typeface="Helvetica" charset="0"/>
                <a:ea typeface="MS PGothic" charset="0"/>
              </a:rPr>
              <a:t> </a:t>
            </a:r>
            <a:r>
              <a:rPr lang="en-US" dirty="0" err="1" smtClean="0">
                <a:latin typeface="Helvetica" charset="0"/>
                <a:ea typeface="MS PGothic" charset="0"/>
              </a:rPr>
              <a:t>konferencer</a:t>
            </a:r>
            <a:r>
              <a:rPr lang="en-US" dirty="0" smtClean="0">
                <a:latin typeface="Helvetica" charset="0"/>
                <a:ea typeface="MS PGothic" charset="0"/>
              </a:rPr>
              <a:t> </a:t>
            </a:r>
            <a:r>
              <a:rPr lang="en-US" dirty="0" err="1" smtClean="0">
                <a:latin typeface="Helvetica" charset="0"/>
                <a:ea typeface="MS PGothic" charset="0"/>
              </a:rPr>
              <a:t>og</a:t>
            </a:r>
            <a:r>
              <a:rPr lang="en-US" dirty="0" smtClean="0">
                <a:latin typeface="Helvetica" charset="0"/>
                <a:ea typeface="MS PGothic" charset="0"/>
              </a:rPr>
              <a:t> </a:t>
            </a:r>
            <a:r>
              <a:rPr lang="en-US" dirty="0" err="1" smtClean="0">
                <a:latin typeface="Helvetica" charset="0"/>
                <a:ea typeface="MS PGothic" charset="0"/>
              </a:rPr>
              <a:t>lokale</a:t>
            </a:r>
            <a:r>
              <a:rPr lang="en-US" dirty="0" smtClean="0">
                <a:latin typeface="Helvetica" charset="0"/>
                <a:ea typeface="MS PGothic" charset="0"/>
              </a:rPr>
              <a:t> </a:t>
            </a:r>
            <a:r>
              <a:rPr lang="en-US" dirty="0" err="1" smtClean="0">
                <a:latin typeface="Helvetica" charset="0"/>
                <a:ea typeface="MS PGothic" charset="0"/>
              </a:rPr>
              <a:t>kræftrådgivninger</a:t>
            </a:r>
            <a:endParaRPr lang="en-US" dirty="0">
              <a:latin typeface="Helvetica" charset="0"/>
              <a:ea typeface="MS PGothic" charset="0"/>
            </a:endParaRPr>
          </a:p>
          <a:p>
            <a:pPr marL="0" indent="0">
              <a:defRPr/>
            </a:pPr>
            <a:endParaRPr lang="en-US" dirty="0">
              <a:latin typeface="Helvetica" charset="0"/>
              <a:ea typeface="MS PGothic" charset="0"/>
            </a:endParaRPr>
          </a:p>
          <a:p>
            <a:pPr marL="285750" indent="-285750">
              <a:buFont typeface="Arial"/>
              <a:buChar char="•"/>
              <a:defRPr/>
            </a:pPr>
            <a:r>
              <a:rPr lang="en-US" dirty="0" err="1">
                <a:latin typeface="Helvetica" charset="0"/>
                <a:ea typeface="MS PGothic" charset="0"/>
              </a:rPr>
              <a:t>politisk</a:t>
            </a:r>
            <a:r>
              <a:rPr lang="en-US" dirty="0">
                <a:latin typeface="Helvetica" charset="0"/>
                <a:ea typeface="MS PGothic" charset="0"/>
              </a:rPr>
              <a:t> </a:t>
            </a:r>
            <a:r>
              <a:rPr lang="en-US" dirty="0" err="1">
                <a:latin typeface="Helvetica" charset="0"/>
                <a:ea typeface="MS PGothic" charset="0"/>
              </a:rPr>
              <a:t>kontakt</a:t>
            </a:r>
            <a:r>
              <a:rPr lang="en-US" dirty="0">
                <a:latin typeface="Helvetica" charset="0"/>
                <a:ea typeface="MS PGothic" charset="0"/>
              </a:rPr>
              <a:t> (</a:t>
            </a:r>
            <a:r>
              <a:rPr lang="en-US" dirty="0" err="1">
                <a:latin typeface="Helvetica" charset="0"/>
                <a:ea typeface="MS PGothic" charset="0"/>
              </a:rPr>
              <a:t>vederlags</a:t>
            </a:r>
            <a:r>
              <a:rPr lang="en-US" dirty="0">
                <a:latin typeface="Helvetica" charset="0"/>
                <a:ea typeface="MS PGothic" charset="0"/>
              </a:rPr>
              <a:t> </a:t>
            </a:r>
            <a:r>
              <a:rPr lang="en-US" dirty="0" err="1">
                <a:latin typeface="Helvetica" charset="0"/>
                <a:ea typeface="MS PGothic" charset="0"/>
              </a:rPr>
              <a:t>fysioterapi</a:t>
            </a:r>
            <a:r>
              <a:rPr lang="en-US" dirty="0" smtClean="0">
                <a:latin typeface="Helvetica" charset="0"/>
                <a:ea typeface="MS PGothic" charset="0"/>
              </a:rPr>
              <a:t>), at </a:t>
            </a:r>
            <a:r>
              <a:rPr lang="en-US" dirty="0" err="1" smtClean="0">
                <a:latin typeface="Helvetica" charset="0"/>
                <a:ea typeface="MS PGothic" charset="0"/>
              </a:rPr>
              <a:t>opfølgningsprogrammerne</a:t>
            </a:r>
            <a:r>
              <a:rPr lang="en-US" dirty="0" smtClean="0">
                <a:latin typeface="Helvetica" charset="0"/>
                <a:ea typeface="MS PGothic" charset="0"/>
              </a:rPr>
              <a:t> </a:t>
            </a:r>
            <a:r>
              <a:rPr lang="en-US" dirty="0" err="1" smtClean="0">
                <a:latin typeface="Helvetica" charset="0"/>
                <a:ea typeface="MS PGothic" charset="0"/>
              </a:rPr>
              <a:t>revurderes</a:t>
            </a:r>
            <a:endParaRPr lang="en-US" dirty="0">
              <a:latin typeface="Helvetica" charset="0"/>
              <a:ea typeface="MS PGothic" charset="0"/>
            </a:endParaRPr>
          </a:p>
          <a:p>
            <a:pPr marL="0" indent="0">
              <a:defRPr/>
            </a:pPr>
            <a:endParaRPr lang="en-US" dirty="0">
              <a:latin typeface="Helvetica" charset="0"/>
              <a:ea typeface="MS PGothic" charset="0"/>
            </a:endParaRPr>
          </a:p>
          <a:p>
            <a:pPr marL="285750" indent="-285750">
              <a:buFont typeface="Arial"/>
              <a:buChar char="•"/>
              <a:defRPr/>
            </a:pPr>
            <a:r>
              <a:rPr lang="en-US" dirty="0" err="1">
                <a:latin typeface="Helvetica" charset="0"/>
                <a:ea typeface="MS PGothic" charset="0"/>
              </a:rPr>
              <a:t>l</a:t>
            </a:r>
            <a:r>
              <a:rPr lang="en-US" dirty="0" err="1" smtClean="0">
                <a:latin typeface="Helvetica" charset="0"/>
                <a:ea typeface="MS PGothic" charset="0"/>
              </a:rPr>
              <a:t>andsdækkende</a:t>
            </a:r>
            <a:r>
              <a:rPr lang="en-US" dirty="0" smtClean="0">
                <a:latin typeface="Helvetica" charset="0"/>
                <a:ea typeface="MS PGothic" charset="0"/>
              </a:rPr>
              <a:t> </a:t>
            </a:r>
            <a:r>
              <a:rPr lang="en-US" dirty="0" err="1">
                <a:latin typeface="Helvetica" charset="0"/>
                <a:ea typeface="MS PGothic" charset="0"/>
              </a:rPr>
              <a:t>konferencer</a:t>
            </a:r>
            <a:r>
              <a:rPr lang="en-US" dirty="0">
                <a:latin typeface="Helvetica" charset="0"/>
                <a:ea typeface="MS PGothic" charset="0"/>
              </a:rPr>
              <a:t> </a:t>
            </a:r>
            <a:r>
              <a:rPr lang="en-US" dirty="0" err="1">
                <a:latin typeface="Helvetica" charset="0"/>
                <a:ea typeface="MS PGothic" charset="0"/>
              </a:rPr>
              <a:t>om</a:t>
            </a:r>
            <a:r>
              <a:rPr lang="en-US" dirty="0">
                <a:latin typeface="Helvetica" charset="0"/>
                <a:ea typeface="MS PGothic" charset="0"/>
              </a:rPr>
              <a:t> </a:t>
            </a:r>
            <a:r>
              <a:rPr lang="en-US" dirty="0" err="1">
                <a:latin typeface="Helvetica" charset="0"/>
                <a:ea typeface="MS PGothic" charset="0"/>
              </a:rPr>
              <a:t>senfølger</a:t>
            </a:r>
            <a:r>
              <a:rPr lang="en-US" dirty="0">
                <a:latin typeface="Helvetica" charset="0"/>
                <a:ea typeface="MS PGothic" charset="0"/>
              </a:rPr>
              <a:t> for </a:t>
            </a:r>
            <a:r>
              <a:rPr lang="en-US" dirty="0" err="1">
                <a:latin typeface="Helvetica" charset="0"/>
                <a:ea typeface="MS PGothic" charset="0"/>
              </a:rPr>
              <a:t>politikere</a:t>
            </a:r>
            <a:r>
              <a:rPr lang="en-US" dirty="0">
                <a:latin typeface="Helvetica" charset="0"/>
                <a:ea typeface="MS PGothic" charset="0"/>
              </a:rPr>
              <a:t> </a:t>
            </a:r>
            <a:r>
              <a:rPr lang="en-US" dirty="0" err="1">
                <a:latin typeface="Helvetica" charset="0"/>
                <a:ea typeface="MS PGothic" charset="0"/>
              </a:rPr>
              <a:t>og</a:t>
            </a:r>
            <a:r>
              <a:rPr lang="en-US" dirty="0">
                <a:latin typeface="Helvetica" charset="0"/>
                <a:ea typeface="MS PGothic" charset="0"/>
              </a:rPr>
              <a:t> </a:t>
            </a:r>
            <a:r>
              <a:rPr lang="en-US" dirty="0" err="1">
                <a:latin typeface="Helvetica" charset="0"/>
                <a:ea typeface="MS PGothic" charset="0"/>
              </a:rPr>
              <a:t>sundhedspersonale</a:t>
            </a:r>
            <a:r>
              <a:rPr lang="en-US" dirty="0">
                <a:latin typeface="Helvetica" charset="0"/>
                <a:ea typeface="MS PGothic" charset="0"/>
              </a:rPr>
              <a:t>, </a:t>
            </a:r>
            <a:r>
              <a:rPr lang="en-US" dirty="0" err="1">
                <a:latin typeface="Helvetica" charset="0"/>
                <a:ea typeface="MS PGothic" charset="0"/>
              </a:rPr>
              <a:t>samt</a:t>
            </a:r>
            <a:r>
              <a:rPr lang="en-US" dirty="0">
                <a:latin typeface="Helvetica" charset="0"/>
                <a:ea typeface="MS PGothic" charset="0"/>
              </a:rPr>
              <a:t> </a:t>
            </a:r>
            <a:r>
              <a:rPr lang="en-US" dirty="0" err="1">
                <a:latin typeface="Helvetica" charset="0"/>
                <a:ea typeface="MS PGothic" charset="0"/>
              </a:rPr>
              <a:t>lægedage</a:t>
            </a:r>
            <a:r>
              <a:rPr lang="en-US" dirty="0">
                <a:latin typeface="Helvetica" charset="0"/>
                <a:ea typeface="MS PGothic" charset="0"/>
              </a:rPr>
              <a:t> (</a:t>
            </a:r>
            <a:r>
              <a:rPr lang="en-US" dirty="0" err="1">
                <a:latin typeface="Helvetica" charset="0"/>
                <a:ea typeface="MS PGothic" charset="0"/>
              </a:rPr>
              <a:t>praktiserende</a:t>
            </a:r>
            <a:r>
              <a:rPr lang="en-US" dirty="0">
                <a:latin typeface="Helvetica" charset="0"/>
                <a:ea typeface="MS PGothic" charset="0"/>
              </a:rPr>
              <a:t> </a:t>
            </a:r>
            <a:r>
              <a:rPr lang="en-US" dirty="0" err="1">
                <a:latin typeface="Helvetica" charset="0"/>
                <a:ea typeface="MS PGothic" charset="0"/>
              </a:rPr>
              <a:t>læger</a:t>
            </a:r>
            <a:r>
              <a:rPr lang="en-US" dirty="0">
                <a:latin typeface="Helvetica" charset="0"/>
                <a:ea typeface="MS PGothic" charset="0"/>
              </a:rPr>
              <a:t>)</a:t>
            </a:r>
          </a:p>
          <a:p>
            <a:pPr marL="0" indent="0">
              <a:defRPr/>
            </a:pPr>
            <a:endParaRPr lang="en-US" dirty="0">
              <a:latin typeface="Helvetica" charset="0"/>
              <a:ea typeface="MS PGothic" charset="0"/>
            </a:endParaRPr>
          </a:p>
          <a:p>
            <a:pPr marL="285750" indent="-285750">
              <a:buFont typeface="Arial"/>
              <a:buChar char="•"/>
              <a:defRPr/>
            </a:pPr>
            <a:r>
              <a:rPr lang="en-US" dirty="0" err="1">
                <a:latin typeface="Helvetica" charset="0"/>
                <a:ea typeface="MS PGothic" charset="0"/>
              </a:rPr>
              <a:t>p</a:t>
            </a:r>
            <a:r>
              <a:rPr lang="en-US" dirty="0" err="1" smtClean="0">
                <a:latin typeface="Helvetica" charset="0"/>
                <a:ea typeface="MS PGothic" charset="0"/>
              </a:rPr>
              <a:t>ublicere</a:t>
            </a:r>
            <a:r>
              <a:rPr lang="en-US" dirty="0" smtClean="0">
                <a:latin typeface="Helvetica" charset="0"/>
                <a:ea typeface="MS PGothic" charset="0"/>
              </a:rPr>
              <a:t> </a:t>
            </a:r>
            <a:r>
              <a:rPr lang="en-US" dirty="0" err="1" smtClean="0">
                <a:latin typeface="Helvetica" charset="0"/>
                <a:ea typeface="MS PGothic" charset="0"/>
              </a:rPr>
              <a:t>og</a:t>
            </a:r>
            <a:r>
              <a:rPr lang="en-US" dirty="0" smtClean="0">
                <a:latin typeface="Helvetica" charset="0"/>
                <a:ea typeface="MS PGothic" charset="0"/>
              </a:rPr>
              <a:t> </a:t>
            </a:r>
            <a:r>
              <a:rPr lang="en-US" dirty="0" err="1" smtClean="0">
                <a:latin typeface="Helvetica" charset="0"/>
                <a:ea typeface="MS PGothic" charset="0"/>
              </a:rPr>
              <a:t>debattere</a:t>
            </a:r>
            <a:r>
              <a:rPr lang="en-US" dirty="0">
                <a:latin typeface="Helvetica" charset="0"/>
                <a:ea typeface="MS PGothic" charset="0"/>
              </a:rPr>
              <a:t> </a:t>
            </a:r>
            <a:r>
              <a:rPr lang="en-US" dirty="0" err="1" smtClean="0">
                <a:latin typeface="Helvetica" charset="0"/>
                <a:ea typeface="MS PGothic" charset="0"/>
              </a:rPr>
              <a:t>om</a:t>
            </a:r>
            <a:r>
              <a:rPr lang="en-US" dirty="0" smtClean="0">
                <a:latin typeface="Helvetica" charset="0"/>
                <a:ea typeface="MS PGothic" charset="0"/>
              </a:rPr>
              <a:t> </a:t>
            </a:r>
            <a:r>
              <a:rPr lang="en-US" dirty="0" err="1">
                <a:latin typeface="Helvetica" charset="0"/>
                <a:ea typeface="MS PGothic" charset="0"/>
              </a:rPr>
              <a:t>senfølger</a:t>
            </a:r>
            <a:endParaRPr lang="en-US" dirty="0">
              <a:latin typeface="Helvetica" charset="0"/>
              <a:ea typeface="MS PGothic" charset="0"/>
            </a:endParaRPr>
          </a:p>
          <a:p>
            <a:endParaRPr lang="en-US"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29499784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8562"/>
            <a:ext cx="10515600" cy="672126"/>
          </a:xfrm>
        </p:spPr>
        <p:txBody>
          <a:bodyPr>
            <a:normAutofit/>
          </a:bodyPr>
          <a:lstStyle/>
          <a:p>
            <a:r>
              <a:rPr lang="en-US" sz="3200" dirty="0" err="1" smtClean="0"/>
              <a:t>Kræftrelateret</a:t>
            </a:r>
            <a:r>
              <a:rPr lang="en-US" sz="3200" dirty="0" smtClean="0"/>
              <a:t> </a:t>
            </a:r>
            <a:r>
              <a:rPr lang="en-US" sz="3200" dirty="0" err="1" smtClean="0"/>
              <a:t>træthed-søvnproblemer</a:t>
            </a:r>
            <a:endParaRPr lang="en-US" sz="3200" dirty="0"/>
          </a:p>
        </p:txBody>
      </p:sp>
      <p:sp>
        <p:nvSpPr>
          <p:cNvPr id="3" name="Content Placeholder 2"/>
          <p:cNvSpPr>
            <a:spLocks noGrp="1"/>
          </p:cNvSpPr>
          <p:nvPr>
            <p:ph idx="1"/>
          </p:nvPr>
        </p:nvSpPr>
        <p:spPr>
          <a:xfrm>
            <a:off x="838200" y="1825624"/>
            <a:ext cx="10515600" cy="4927061"/>
          </a:xfrm>
        </p:spPr>
        <p:txBody>
          <a:bodyPr>
            <a:normAutofit/>
          </a:bodyPr>
          <a:lstStyle/>
          <a:p>
            <a:pPr marL="0" indent="0">
              <a:buNone/>
            </a:pPr>
            <a:r>
              <a:rPr lang="en-US" sz="2000" dirty="0" err="1" smtClean="0">
                <a:latin typeface="Helvetica" charset="0"/>
                <a:ea typeface="MS PGothic" charset="0"/>
              </a:rPr>
              <a:t>Hyppigheden</a:t>
            </a:r>
            <a:r>
              <a:rPr lang="en-US" sz="2000" dirty="0" smtClean="0">
                <a:latin typeface="Helvetica" charset="0"/>
                <a:ea typeface="MS PGothic" charset="0"/>
              </a:rPr>
              <a:t> </a:t>
            </a:r>
            <a:r>
              <a:rPr lang="en-US" sz="2000" dirty="0" err="1">
                <a:latin typeface="Helvetica" charset="0"/>
                <a:ea typeface="MS PGothic" charset="0"/>
              </a:rPr>
              <a:t>af</a:t>
            </a:r>
            <a:r>
              <a:rPr lang="en-US" sz="2000" dirty="0">
                <a:latin typeface="Helvetica" charset="0"/>
                <a:ea typeface="MS PGothic" charset="0"/>
              </a:rPr>
              <a:t> </a:t>
            </a:r>
            <a:r>
              <a:rPr lang="en-US" sz="2000" dirty="0" err="1" smtClean="0">
                <a:latin typeface="Helvetica" charset="0"/>
                <a:ea typeface="MS PGothic" charset="0"/>
              </a:rPr>
              <a:t>kræftrelateret</a:t>
            </a:r>
            <a:r>
              <a:rPr lang="en-US" sz="2000" dirty="0" smtClean="0">
                <a:latin typeface="Helvetica" charset="0"/>
                <a:ea typeface="MS PGothic" charset="0"/>
              </a:rPr>
              <a:t> </a:t>
            </a:r>
            <a:r>
              <a:rPr lang="en-US" sz="2000" dirty="0" err="1" smtClean="0">
                <a:latin typeface="Helvetica" charset="0"/>
                <a:ea typeface="MS PGothic" charset="0"/>
              </a:rPr>
              <a:t>træthed</a:t>
            </a:r>
            <a:r>
              <a:rPr lang="en-US" sz="2000" dirty="0" smtClean="0">
                <a:latin typeface="Helvetica" charset="0"/>
                <a:ea typeface="MS PGothic" charset="0"/>
              </a:rPr>
              <a:t> </a:t>
            </a:r>
            <a:r>
              <a:rPr lang="en-US" sz="2000" dirty="0" err="1">
                <a:latin typeface="Helvetica" charset="0"/>
                <a:ea typeface="MS PGothic" charset="0"/>
              </a:rPr>
              <a:t>ved</a:t>
            </a:r>
            <a:r>
              <a:rPr lang="en-US" sz="2000" dirty="0">
                <a:latin typeface="Helvetica" charset="0"/>
                <a:ea typeface="MS PGothic" charset="0"/>
              </a:rPr>
              <a:t> </a:t>
            </a:r>
            <a:r>
              <a:rPr lang="en-US" sz="2000" dirty="0" err="1">
                <a:latin typeface="Helvetica" charset="0"/>
                <a:ea typeface="MS PGothic" charset="0"/>
              </a:rPr>
              <a:t>forskellige</a:t>
            </a:r>
            <a:r>
              <a:rPr lang="en-US" sz="2000" dirty="0">
                <a:latin typeface="Helvetica" charset="0"/>
                <a:ea typeface="MS PGothic" charset="0"/>
              </a:rPr>
              <a:t> </a:t>
            </a:r>
            <a:r>
              <a:rPr lang="en-US" sz="2000" dirty="0" err="1">
                <a:latin typeface="Helvetica" charset="0"/>
                <a:ea typeface="MS PGothic" charset="0"/>
              </a:rPr>
              <a:t>kræftformer</a:t>
            </a:r>
            <a:r>
              <a:rPr lang="en-US" sz="2000" dirty="0">
                <a:latin typeface="Helvetica" charset="0"/>
                <a:ea typeface="MS PGothic" charset="0"/>
              </a:rPr>
              <a:t> </a:t>
            </a:r>
            <a:r>
              <a:rPr lang="en-US" sz="2000" dirty="0" err="1">
                <a:latin typeface="Helvetica" charset="0"/>
                <a:ea typeface="MS PGothic" charset="0"/>
              </a:rPr>
              <a:t>er</a:t>
            </a:r>
            <a:r>
              <a:rPr lang="en-US" sz="2000" dirty="0">
                <a:latin typeface="Helvetica" charset="0"/>
                <a:ea typeface="MS PGothic" charset="0"/>
              </a:rPr>
              <a:t> 60-90% </a:t>
            </a:r>
          </a:p>
          <a:p>
            <a:endParaRPr lang="en-US" sz="2000" dirty="0">
              <a:latin typeface="Helvetica" charset="0"/>
              <a:ea typeface="MS PGothic" charset="0"/>
            </a:endParaRPr>
          </a:p>
          <a:p>
            <a:pPr marL="0" indent="0">
              <a:buNone/>
            </a:pPr>
            <a:r>
              <a:rPr lang="en-US" sz="2000" dirty="0" err="1" smtClean="0">
                <a:latin typeface="Helvetica" charset="0"/>
                <a:ea typeface="MS PGothic" charset="0"/>
              </a:rPr>
              <a:t>Er</a:t>
            </a:r>
            <a:r>
              <a:rPr lang="en-US" sz="2000" dirty="0" smtClean="0">
                <a:latin typeface="Helvetica" charset="0"/>
                <a:ea typeface="MS PGothic" charset="0"/>
              </a:rPr>
              <a:t> overset </a:t>
            </a:r>
            <a:r>
              <a:rPr lang="en-US" sz="2000" dirty="0" err="1">
                <a:latin typeface="Helvetica" charset="0"/>
                <a:ea typeface="MS PGothic" charset="0"/>
              </a:rPr>
              <a:t>underdiagnostiseret</a:t>
            </a:r>
            <a:r>
              <a:rPr lang="en-US" sz="2000" dirty="0">
                <a:latin typeface="Helvetica" charset="0"/>
                <a:ea typeface="MS PGothic" charset="0"/>
              </a:rPr>
              <a:t> </a:t>
            </a:r>
            <a:r>
              <a:rPr lang="en-US" sz="2000" dirty="0" err="1">
                <a:latin typeface="Helvetica" charset="0"/>
                <a:ea typeface="MS PGothic" charset="0"/>
              </a:rPr>
              <a:t>og</a:t>
            </a:r>
            <a:r>
              <a:rPr lang="en-US" sz="2000" dirty="0">
                <a:latin typeface="Helvetica" charset="0"/>
                <a:ea typeface="MS PGothic" charset="0"/>
              </a:rPr>
              <a:t> </a:t>
            </a:r>
            <a:r>
              <a:rPr lang="en-US" sz="2000" dirty="0" err="1">
                <a:latin typeface="Helvetica" charset="0"/>
                <a:ea typeface="MS PGothic" charset="0"/>
              </a:rPr>
              <a:t>er</a:t>
            </a:r>
            <a:r>
              <a:rPr lang="en-US" sz="2000" dirty="0">
                <a:latin typeface="Helvetica" charset="0"/>
                <a:ea typeface="MS PGothic" charset="0"/>
              </a:rPr>
              <a:t> </a:t>
            </a:r>
            <a:r>
              <a:rPr lang="en-US" sz="2000" dirty="0" err="1" smtClean="0">
                <a:latin typeface="Helvetica" charset="0"/>
                <a:ea typeface="MS PGothic" charset="0"/>
              </a:rPr>
              <a:t>underbehandlet</a:t>
            </a:r>
            <a:endParaRPr lang="en-US" sz="2000" dirty="0">
              <a:latin typeface="Helvetica" charset="0"/>
              <a:ea typeface="MS PGothic" charset="0"/>
            </a:endParaRPr>
          </a:p>
          <a:p>
            <a:endParaRPr lang="en-US" sz="2000" dirty="0">
              <a:latin typeface="Helvetica" charset="0"/>
              <a:ea typeface="MS PGothic" charset="0"/>
            </a:endParaRPr>
          </a:p>
          <a:p>
            <a:pPr marL="0" indent="0">
              <a:buNone/>
            </a:pPr>
            <a:r>
              <a:rPr lang="en-US" sz="2000" dirty="0">
                <a:latin typeface="Helvetica" charset="0"/>
                <a:ea typeface="MS PGothic" charset="0"/>
              </a:rPr>
              <a:t>Der </a:t>
            </a:r>
            <a:r>
              <a:rPr lang="en-US" sz="2000" dirty="0" err="1">
                <a:latin typeface="Helvetica" charset="0"/>
                <a:ea typeface="MS PGothic" charset="0"/>
              </a:rPr>
              <a:t>findes</a:t>
            </a:r>
            <a:r>
              <a:rPr lang="en-US" sz="2000" dirty="0">
                <a:latin typeface="Helvetica" charset="0"/>
                <a:ea typeface="MS PGothic" charset="0"/>
              </a:rPr>
              <a:t> </a:t>
            </a:r>
            <a:r>
              <a:rPr lang="en-US" sz="2000" dirty="0" err="1">
                <a:latin typeface="Helvetica" charset="0"/>
                <a:ea typeface="MS PGothic" charset="0"/>
              </a:rPr>
              <a:t>måleredskaber</a:t>
            </a:r>
            <a:r>
              <a:rPr lang="en-US" sz="2000" dirty="0">
                <a:latin typeface="Helvetica" charset="0"/>
                <a:ea typeface="MS PGothic" charset="0"/>
              </a:rPr>
              <a:t>, </a:t>
            </a:r>
            <a:r>
              <a:rPr lang="en-US" sz="2000" dirty="0" err="1">
                <a:latin typeface="Helvetica" charset="0"/>
                <a:ea typeface="MS PGothic" charset="0"/>
              </a:rPr>
              <a:t>hvorved</a:t>
            </a:r>
            <a:r>
              <a:rPr lang="en-US" sz="2000" dirty="0">
                <a:latin typeface="Helvetica" charset="0"/>
                <a:ea typeface="MS PGothic" charset="0"/>
              </a:rPr>
              <a:t> </a:t>
            </a:r>
            <a:r>
              <a:rPr lang="en-US" sz="2000" dirty="0" err="1">
                <a:latin typeface="Helvetica" charset="0"/>
                <a:ea typeface="MS PGothic" charset="0"/>
              </a:rPr>
              <a:t>graden</a:t>
            </a:r>
            <a:r>
              <a:rPr lang="en-US" sz="2000" dirty="0">
                <a:latin typeface="Helvetica" charset="0"/>
                <a:ea typeface="MS PGothic" charset="0"/>
              </a:rPr>
              <a:t> </a:t>
            </a:r>
            <a:r>
              <a:rPr lang="en-US" sz="2000" dirty="0" err="1">
                <a:latin typeface="Helvetica" charset="0"/>
                <a:ea typeface="MS PGothic" charset="0"/>
              </a:rPr>
              <a:t>af</a:t>
            </a:r>
            <a:r>
              <a:rPr lang="en-US" sz="2000" dirty="0">
                <a:latin typeface="Helvetica" charset="0"/>
                <a:ea typeface="MS PGothic" charset="0"/>
              </a:rPr>
              <a:t> </a:t>
            </a:r>
            <a:r>
              <a:rPr lang="en-US" sz="2000" dirty="0" err="1">
                <a:latin typeface="Helvetica" charset="0"/>
                <a:ea typeface="MS PGothic" charset="0"/>
              </a:rPr>
              <a:t>træthed</a:t>
            </a:r>
            <a:r>
              <a:rPr lang="en-US" sz="2000" dirty="0">
                <a:latin typeface="Helvetica" charset="0"/>
                <a:ea typeface="MS PGothic" charset="0"/>
              </a:rPr>
              <a:t> </a:t>
            </a:r>
            <a:r>
              <a:rPr lang="en-US" sz="2000" dirty="0" err="1">
                <a:latin typeface="Helvetica" charset="0"/>
                <a:ea typeface="MS PGothic" charset="0"/>
              </a:rPr>
              <a:t>kan</a:t>
            </a:r>
            <a:r>
              <a:rPr lang="en-US" sz="2000" dirty="0">
                <a:latin typeface="Helvetica" charset="0"/>
                <a:ea typeface="MS PGothic" charset="0"/>
              </a:rPr>
              <a:t> </a:t>
            </a:r>
            <a:r>
              <a:rPr lang="en-US" sz="2000" dirty="0" err="1">
                <a:latin typeface="Helvetica" charset="0"/>
                <a:ea typeface="MS PGothic" charset="0"/>
              </a:rPr>
              <a:t>vurderes</a:t>
            </a:r>
            <a:r>
              <a:rPr lang="en-US" sz="2000" dirty="0">
                <a:latin typeface="Helvetica" charset="0"/>
                <a:ea typeface="MS PGothic" charset="0"/>
              </a:rPr>
              <a:t> </a:t>
            </a:r>
            <a:r>
              <a:rPr lang="en-US" sz="2000" dirty="0" err="1">
                <a:latin typeface="Helvetica" charset="0"/>
                <a:ea typeface="MS PGothic" charset="0"/>
              </a:rPr>
              <a:t>ved</a:t>
            </a:r>
            <a:r>
              <a:rPr lang="en-US" sz="2000" dirty="0">
                <a:latin typeface="Helvetica" charset="0"/>
                <a:ea typeface="MS PGothic" charset="0"/>
              </a:rPr>
              <a:t> FACIT-Fatigue </a:t>
            </a:r>
          </a:p>
          <a:p>
            <a:endParaRPr lang="en-US" sz="2000" dirty="0">
              <a:latin typeface="Helvetica" charset="0"/>
              <a:ea typeface="MS PGothic" charset="0"/>
            </a:endParaRPr>
          </a:p>
          <a:p>
            <a:pPr marL="0" indent="0">
              <a:buNone/>
            </a:pPr>
            <a:r>
              <a:rPr lang="en-US" sz="2000" dirty="0" err="1">
                <a:latin typeface="Helvetica" charset="0"/>
                <a:ea typeface="MS PGothic" charset="0"/>
              </a:rPr>
              <a:t>Større</a:t>
            </a:r>
            <a:r>
              <a:rPr lang="en-US" sz="2000" dirty="0">
                <a:latin typeface="Helvetica" charset="0"/>
                <a:ea typeface="MS PGothic" charset="0"/>
              </a:rPr>
              <a:t> </a:t>
            </a:r>
            <a:r>
              <a:rPr lang="en-US" sz="2000" dirty="0" err="1">
                <a:latin typeface="Helvetica" charset="0"/>
                <a:ea typeface="MS PGothic" charset="0"/>
              </a:rPr>
              <a:t>viden</a:t>
            </a:r>
            <a:r>
              <a:rPr lang="en-US" sz="2000" dirty="0">
                <a:latin typeface="Helvetica" charset="0"/>
                <a:ea typeface="MS PGothic" charset="0"/>
              </a:rPr>
              <a:t> </a:t>
            </a:r>
            <a:r>
              <a:rPr lang="en-US" sz="2000" dirty="0" err="1">
                <a:latin typeface="Helvetica" charset="0"/>
                <a:ea typeface="MS PGothic" charset="0"/>
              </a:rPr>
              <a:t>om</a:t>
            </a:r>
            <a:r>
              <a:rPr lang="en-US" sz="2000" dirty="0">
                <a:latin typeface="Helvetica" charset="0"/>
                <a:ea typeface="MS PGothic" charset="0"/>
              </a:rPr>
              <a:t> </a:t>
            </a:r>
            <a:r>
              <a:rPr lang="en-US" sz="2000" dirty="0" err="1">
                <a:latin typeface="Helvetica" charset="0"/>
                <a:ea typeface="MS PGothic" charset="0"/>
              </a:rPr>
              <a:t>influerende</a:t>
            </a:r>
            <a:r>
              <a:rPr lang="en-US" sz="2000" dirty="0">
                <a:latin typeface="Helvetica" charset="0"/>
                <a:ea typeface="MS PGothic" charset="0"/>
              </a:rPr>
              <a:t> </a:t>
            </a:r>
            <a:r>
              <a:rPr lang="en-US" sz="2000" dirty="0" err="1">
                <a:latin typeface="Helvetica" charset="0"/>
                <a:ea typeface="MS PGothic" charset="0"/>
              </a:rPr>
              <a:t>faktorer</a:t>
            </a:r>
            <a:r>
              <a:rPr lang="en-US" sz="2000" dirty="0">
                <a:latin typeface="Helvetica" charset="0"/>
                <a:ea typeface="MS PGothic" charset="0"/>
              </a:rPr>
              <a:t> </a:t>
            </a:r>
            <a:r>
              <a:rPr lang="en-US" sz="2000" dirty="0" err="1">
                <a:latin typeface="Helvetica" charset="0"/>
                <a:ea typeface="MS PGothic" charset="0"/>
              </a:rPr>
              <a:t>på</a:t>
            </a:r>
            <a:r>
              <a:rPr lang="en-US" sz="2000" dirty="0">
                <a:latin typeface="Helvetica" charset="0"/>
                <a:ea typeface="MS PGothic" charset="0"/>
              </a:rPr>
              <a:t> </a:t>
            </a:r>
            <a:r>
              <a:rPr lang="en-US" sz="2000" dirty="0" err="1">
                <a:latin typeface="Helvetica" charset="0"/>
                <a:ea typeface="MS PGothic" charset="0"/>
              </a:rPr>
              <a:t>søvnen</a:t>
            </a:r>
            <a:r>
              <a:rPr lang="en-US" sz="2000" dirty="0">
                <a:latin typeface="Helvetica" charset="0"/>
                <a:ea typeface="MS PGothic" charset="0"/>
              </a:rPr>
              <a:t> </a:t>
            </a:r>
            <a:r>
              <a:rPr lang="en-US" sz="2000" dirty="0" err="1">
                <a:latin typeface="Helvetica" charset="0"/>
                <a:ea typeface="MS PGothic" charset="0"/>
              </a:rPr>
              <a:t>er</a:t>
            </a:r>
            <a:r>
              <a:rPr lang="en-US" sz="2000" dirty="0">
                <a:latin typeface="Helvetica" charset="0"/>
                <a:ea typeface="MS PGothic" charset="0"/>
              </a:rPr>
              <a:t> </a:t>
            </a:r>
            <a:r>
              <a:rPr lang="en-US" sz="2000" dirty="0" err="1">
                <a:latin typeface="Helvetica" charset="0"/>
                <a:ea typeface="MS PGothic" charset="0"/>
              </a:rPr>
              <a:t>i</a:t>
            </a:r>
            <a:r>
              <a:rPr lang="en-US" sz="2000" dirty="0">
                <a:latin typeface="Helvetica" charset="0"/>
                <a:ea typeface="MS PGothic" charset="0"/>
              </a:rPr>
              <a:t> </a:t>
            </a:r>
            <a:r>
              <a:rPr lang="en-US" sz="2000" dirty="0" err="1">
                <a:latin typeface="Helvetica" charset="0"/>
                <a:ea typeface="MS PGothic" charset="0"/>
              </a:rPr>
              <a:t>spil</a:t>
            </a:r>
            <a:r>
              <a:rPr lang="en-US" sz="2000" dirty="0">
                <a:latin typeface="Helvetica" charset="0"/>
                <a:ea typeface="MS PGothic" charset="0"/>
              </a:rPr>
              <a:t>. I dag </a:t>
            </a:r>
            <a:r>
              <a:rPr lang="en-US" sz="2000" dirty="0" err="1">
                <a:latin typeface="Helvetica" charset="0"/>
                <a:ea typeface="MS PGothic" charset="0"/>
              </a:rPr>
              <a:t>ved</a:t>
            </a:r>
            <a:r>
              <a:rPr lang="en-US" sz="2000" dirty="0">
                <a:latin typeface="Helvetica" charset="0"/>
                <a:ea typeface="MS PGothic" charset="0"/>
              </a:rPr>
              <a:t> vi, at der </a:t>
            </a:r>
            <a:r>
              <a:rPr lang="en-US" sz="2000" dirty="0" err="1">
                <a:latin typeface="Helvetica" charset="0"/>
                <a:ea typeface="MS PGothic" charset="0"/>
              </a:rPr>
              <a:t>er</a:t>
            </a:r>
            <a:r>
              <a:rPr lang="en-US" sz="2000" dirty="0">
                <a:latin typeface="Helvetica" charset="0"/>
                <a:ea typeface="MS PGothic" charset="0"/>
              </a:rPr>
              <a:t> en </a:t>
            </a:r>
            <a:r>
              <a:rPr lang="en-US" sz="2000" dirty="0" err="1" smtClean="0">
                <a:latin typeface="Helvetica" charset="0"/>
                <a:ea typeface="MS PGothic" charset="0"/>
              </a:rPr>
              <a:t>sammenhæng</a:t>
            </a:r>
            <a:r>
              <a:rPr lang="en-US" sz="2000" dirty="0" smtClean="0">
                <a:latin typeface="Helvetica" charset="0"/>
                <a:ea typeface="MS PGothic" charset="0"/>
              </a:rPr>
              <a:t> </a:t>
            </a:r>
            <a:r>
              <a:rPr lang="en-US" sz="2000" dirty="0" err="1">
                <a:latin typeface="Helvetica" charset="0"/>
                <a:ea typeface="MS PGothic" charset="0"/>
              </a:rPr>
              <a:t>mellem</a:t>
            </a:r>
            <a:r>
              <a:rPr lang="en-US" sz="2000" dirty="0">
                <a:latin typeface="Helvetica" charset="0"/>
                <a:ea typeface="MS PGothic" charset="0"/>
              </a:rPr>
              <a:t> </a:t>
            </a:r>
            <a:r>
              <a:rPr lang="en-US" sz="2000" dirty="0" err="1">
                <a:latin typeface="Helvetica" charset="0"/>
                <a:ea typeface="MS PGothic" charset="0"/>
              </a:rPr>
              <a:t>trætheden</a:t>
            </a:r>
            <a:r>
              <a:rPr lang="en-US" sz="2000" dirty="0">
                <a:latin typeface="Helvetica" charset="0"/>
                <a:ea typeface="MS PGothic" charset="0"/>
              </a:rPr>
              <a:t> </a:t>
            </a:r>
            <a:r>
              <a:rPr lang="en-US" sz="2000" dirty="0" err="1">
                <a:latin typeface="Helvetica" charset="0"/>
                <a:ea typeface="MS PGothic" charset="0"/>
              </a:rPr>
              <a:t>og</a:t>
            </a:r>
            <a:r>
              <a:rPr lang="en-US" sz="2000" dirty="0">
                <a:latin typeface="Helvetica" charset="0"/>
                <a:ea typeface="MS PGothic" charset="0"/>
              </a:rPr>
              <a:t> </a:t>
            </a:r>
            <a:r>
              <a:rPr lang="en-US" sz="2000" dirty="0" err="1">
                <a:latin typeface="Helvetica" charset="0"/>
                <a:ea typeface="MS PGothic" charset="0"/>
              </a:rPr>
              <a:t>kroppens</a:t>
            </a:r>
            <a:r>
              <a:rPr lang="en-US" sz="2000" dirty="0">
                <a:latin typeface="Helvetica" charset="0"/>
                <a:ea typeface="MS PGothic" charset="0"/>
              </a:rPr>
              <a:t> </a:t>
            </a:r>
            <a:r>
              <a:rPr lang="en-US" sz="2000" dirty="0" err="1" smtClean="0">
                <a:latin typeface="Helvetica" charset="0"/>
                <a:ea typeface="MS PGothic" charset="0"/>
              </a:rPr>
              <a:t>immunsystem</a:t>
            </a:r>
            <a:r>
              <a:rPr lang="en-US" sz="2000" dirty="0" smtClean="0">
                <a:latin typeface="Helvetica" charset="0"/>
                <a:ea typeface="MS PGothic" charset="0"/>
              </a:rPr>
              <a:t> </a:t>
            </a:r>
            <a:r>
              <a:rPr lang="en-US" sz="2000" dirty="0" err="1" smtClean="0">
                <a:latin typeface="Helvetica" charset="0"/>
                <a:ea typeface="MS PGothic" charset="0"/>
              </a:rPr>
              <a:t>ved</a:t>
            </a:r>
            <a:r>
              <a:rPr lang="en-US" sz="2000" dirty="0" smtClean="0">
                <a:latin typeface="Helvetica" charset="0"/>
                <a:ea typeface="MS PGothic" charset="0"/>
              </a:rPr>
              <a:t> </a:t>
            </a:r>
            <a:r>
              <a:rPr lang="en-US" sz="2000" dirty="0" err="1" smtClean="0">
                <a:latin typeface="Helvetica" charset="0"/>
                <a:ea typeface="MS PGothic" charset="0"/>
              </a:rPr>
              <a:t>inflammatoriske</a:t>
            </a:r>
            <a:r>
              <a:rPr lang="en-US" sz="2000" dirty="0" smtClean="0">
                <a:latin typeface="Helvetica" charset="0"/>
                <a:ea typeface="MS PGothic" charset="0"/>
              </a:rPr>
              <a:t> </a:t>
            </a:r>
            <a:r>
              <a:rPr lang="en-US" sz="2000" dirty="0" err="1" smtClean="0">
                <a:latin typeface="Helvetica" charset="0"/>
                <a:ea typeface="MS PGothic" charset="0"/>
              </a:rPr>
              <a:t>markører</a:t>
            </a:r>
            <a:endParaRPr lang="en-US" sz="2000" dirty="0">
              <a:latin typeface="Helvetica" charset="0"/>
              <a:ea typeface="MS PGothic" charset="0"/>
            </a:endParaRPr>
          </a:p>
          <a:p>
            <a:pPr marL="0" indent="0">
              <a:buNone/>
            </a:pPr>
            <a:endParaRPr lang="en-US" sz="2000" dirty="0" smtClean="0">
              <a:latin typeface="Helvetica" charset="0"/>
              <a:ea typeface="MS PGothic" charset="0"/>
            </a:endParaRPr>
          </a:p>
          <a:p>
            <a:pPr marL="0" indent="0">
              <a:buNone/>
            </a:pPr>
            <a:r>
              <a:rPr lang="en-US" sz="2000" dirty="0" err="1" smtClean="0">
                <a:latin typeface="Helvetica" charset="0"/>
                <a:ea typeface="MS PGothic" charset="0"/>
              </a:rPr>
              <a:t>Kræftrelateret</a:t>
            </a:r>
            <a:r>
              <a:rPr lang="en-US" sz="2000" dirty="0" smtClean="0">
                <a:latin typeface="Helvetica" charset="0"/>
                <a:ea typeface="MS PGothic" charset="0"/>
              </a:rPr>
              <a:t> </a:t>
            </a:r>
            <a:r>
              <a:rPr lang="en-US" sz="2000" dirty="0" err="1">
                <a:latin typeface="Helvetica" charset="0"/>
                <a:ea typeface="MS PGothic" charset="0"/>
              </a:rPr>
              <a:t>træthed</a:t>
            </a:r>
            <a:r>
              <a:rPr lang="en-US" sz="2000" dirty="0">
                <a:latin typeface="Helvetica" charset="0"/>
                <a:ea typeface="MS PGothic" charset="0"/>
              </a:rPr>
              <a:t> </a:t>
            </a:r>
            <a:r>
              <a:rPr lang="en-US" sz="2000" dirty="0" err="1">
                <a:latin typeface="Helvetica" charset="0"/>
                <a:ea typeface="MS PGothic" charset="0"/>
              </a:rPr>
              <a:t>er</a:t>
            </a:r>
            <a:r>
              <a:rPr lang="en-US" sz="2000" dirty="0">
                <a:latin typeface="Helvetica" charset="0"/>
                <a:ea typeface="MS PGothic" charset="0"/>
              </a:rPr>
              <a:t> for mange </a:t>
            </a:r>
            <a:r>
              <a:rPr lang="en-US" sz="2000" dirty="0" err="1">
                <a:latin typeface="Helvetica" charset="0"/>
                <a:ea typeface="MS PGothic" charset="0"/>
              </a:rPr>
              <a:t>kræftpatienter</a:t>
            </a:r>
            <a:r>
              <a:rPr lang="en-US" sz="2000" dirty="0">
                <a:latin typeface="Helvetica" charset="0"/>
                <a:ea typeface="MS PGothic" charset="0"/>
              </a:rPr>
              <a:t> </a:t>
            </a:r>
            <a:r>
              <a:rPr lang="en-US" sz="2000" dirty="0" err="1">
                <a:latin typeface="Helvetica" charset="0"/>
                <a:ea typeface="MS PGothic" charset="0"/>
              </a:rPr>
              <a:t>ødelæggende</a:t>
            </a:r>
            <a:r>
              <a:rPr lang="en-US" sz="2000" dirty="0">
                <a:latin typeface="Helvetica" charset="0"/>
                <a:ea typeface="MS PGothic" charset="0"/>
              </a:rPr>
              <a:t> for at </a:t>
            </a:r>
            <a:r>
              <a:rPr lang="en-US" sz="2000" dirty="0" err="1">
                <a:latin typeface="Helvetica" charset="0"/>
                <a:ea typeface="MS PGothic" charset="0"/>
              </a:rPr>
              <a:t>vende</a:t>
            </a:r>
            <a:r>
              <a:rPr lang="en-US" sz="2000" dirty="0">
                <a:latin typeface="Helvetica" charset="0"/>
                <a:ea typeface="MS PGothic" charset="0"/>
              </a:rPr>
              <a:t> </a:t>
            </a:r>
            <a:r>
              <a:rPr lang="en-US" sz="2000" dirty="0" err="1">
                <a:latin typeface="Helvetica" charset="0"/>
                <a:ea typeface="MS PGothic" charset="0"/>
              </a:rPr>
              <a:t>tilbage</a:t>
            </a:r>
            <a:r>
              <a:rPr lang="en-US" sz="2000" dirty="0">
                <a:latin typeface="Helvetica" charset="0"/>
                <a:ea typeface="MS PGothic" charset="0"/>
              </a:rPr>
              <a:t> </a:t>
            </a:r>
            <a:r>
              <a:rPr lang="en-US" sz="2000" dirty="0" err="1" smtClean="0">
                <a:latin typeface="Helvetica" charset="0"/>
                <a:ea typeface="MS PGothic" charset="0"/>
              </a:rPr>
              <a:t>til</a:t>
            </a:r>
            <a:r>
              <a:rPr lang="en-US" sz="2000" dirty="0" smtClean="0">
                <a:latin typeface="Helvetica" charset="0"/>
                <a:ea typeface="MS PGothic" charset="0"/>
              </a:rPr>
              <a:t> en </a:t>
            </a:r>
            <a:r>
              <a:rPr lang="en-US" sz="2000" dirty="0">
                <a:latin typeface="Helvetica" charset="0"/>
                <a:ea typeface="MS PGothic" charset="0"/>
              </a:rPr>
              <a:t>normal </a:t>
            </a:r>
            <a:r>
              <a:rPr lang="en-US" sz="2000" dirty="0" err="1">
                <a:latin typeface="Helvetica" charset="0"/>
                <a:ea typeface="MS PGothic" charset="0"/>
              </a:rPr>
              <a:t>hverdag</a:t>
            </a:r>
            <a:r>
              <a:rPr lang="en-US" sz="2000" dirty="0">
                <a:latin typeface="Helvetica" charset="0"/>
                <a:ea typeface="MS PGothic" charset="0"/>
              </a:rPr>
              <a:t> </a:t>
            </a:r>
            <a:r>
              <a:rPr lang="en-US" sz="2000" dirty="0" err="1">
                <a:latin typeface="Helvetica" charset="0"/>
                <a:ea typeface="MS PGothic" charset="0"/>
              </a:rPr>
              <a:t>eller</a:t>
            </a:r>
            <a:r>
              <a:rPr lang="en-US" sz="2000" dirty="0">
                <a:latin typeface="Helvetica" charset="0"/>
                <a:ea typeface="MS PGothic" charset="0"/>
              </a:rPr>
              <a:t> </a:t>
            </a:r>
            <a:r>
              <a:rPr lang="en-US" sz="2000" dirty="0" err="1">
                <a:latin typeface="Helvetica" charset="0"/>
                <a:ea typeface="MS PGothic" charset="0"/>
              </a:rPr>
              <a:t>til</a:t>
            </a:r>
            <a:r>
              <a:rPr lang="en-US" sz="2000" dirty="0">
                <a:latin typeface="Helvetica" charset="0"/>
                <a:ea typeface="MS PGothic" charset="0"/>
              </a:rPr>
              <a:t> et </a:t>
            </a:r>
            <a:r>
              <a:rPr lang="en-US" sz="2000" dirty="0" err="1">
                <a:latin typeface="Helvetica" charset="0"/>
                <a:ea typeface="MS PGothic" charset="0"/>
              </a:rPr>
              <a:t>normalt</a:t>
            </a:r>
            <a:r>
              <a:rPr lang="en-US" sz="2000" dirty="0">
                <a:latin typeface="Helvetica" charset="0"/>
                <a:ea typeface="MS PGothic" charset="0"/>
              </a:rPr>
              <a:t> </a:t>
            </a:r>
            <a:r>
              <a:rPr lang="en-US" sz="2000" dirty="0" err="1">
                <a:latin typeface="Helvetica" charset="0"/>
                <a:ea typeface="MS PGothic" charset="0"/>
              </a:rPr>
              <a:t>arbejdsliv</a:t>
            </a:r>
            <a:endParaRPr lang="en-US" sz="2000" dirty="0">
              <a:latin typeface="Helvetica" charset="0"/>
              <a:ea typeface="MS PGothic" charset="0"/>
            </a:endParaRPr>
          </a:p>
          <a:p>
            <a:pPr marL="0" indent="0">
              <a:buNone/>
            </a:pPr>
            <a:r>
              <a:rPr lang="en-US" sz="1800" i="1" dirty="0" err="1" smtClean="0"/>
              <a:t>Kilde</a:t>
            </a:r>
            <a:r>
              <a:rPr lang="en-US" sz="1800" i="1" dirty="0" smtClean="0"/>
              <a:t>: </a:t>
            </a:r>
            <a:r>
              <a:rPr lang="en-US" sz="1800" i="1" dirty="0" err="1" smtClean="0"/>
              <a:t>Savard</a:t>
            </a:r>
            <a:r>
              <a:rPr lang="en-US" sz="1800" i="1" dirty="0" smtClean="0"/>
              <a:t> J, Morison CM. Insomnia in the context of cancer: a review of a neglected problem. J </a:t>
            </a:r>
            <a:r>
              <a:rPr lang="en-US" sz="1800" i="1" dirty="0" err="1" smtClean="0"/>
              <a:t>Clin</a:t>
            </a:r>
            <a:r>
              <a:rPr lang="en-US" sz="1800" i="1" dirty="0" smtClean="0"/>
              <a:t> </a:t>
            </a:r>
            <a:r>
              <a:rPr lang="en-US" sz="1800" i="1" dirty="0" err="1" smtClean="0"/>
              <a:t>Oncol</a:t>
            </a:r>
            <a:r>
              <a:rPr lang="en-US" sz="1800" i="1" dirty="0" smtClean="0"/>
              <a:t>. 2001 Feb; 19(3):895-908.</a:t>
            </a:r>
            <a:endParaRPr lang="en-US" sz="1800" i="1"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37037393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6087"/>
            <a:ext cx="10515600" cy="734824"/>
          </a:xfrm>
        </p:spPr>
        <p:txBody>
          <a:bodyPr>
            <a:normAutofit/>
          </a:bodyPr>
          <a:lstStyle/>
          <a:p>
            <a:r>
              <a:rPr lang="en-US" sz="2800" dirty="0" err="1" smtClean="0"/>
              <a:t>Kræftrelateret</a:t>
            </a:r>
            <a:r>
              <a:rPr lang="en-US" sz="2800" dirty="0" smtClean="0"/>
              <a:t> </a:t>
            </a:r>
            <a:r>
              <a:rPr lang="en-US" sz="2800" dirty="0" err="1" smtClean="0"/>
              <a:t>træthed</a:t>
            </a:r>
            <a:endParaRPr lang="en-US" sz="2800" dirty="0"/>
          </a:p>
        </p:txBody>
      </p:sp>
      <p:sp>
        <p:nvSpPr>
          <p:cNvPr id="5" name="Content Placeholder 4"/>
          <p:cNvSpPr>
            <a:spLocks noGrp="1"/>
          </p:cNvSpPr>
          <p:nvPr>
            <p:ph idx="1"/>
          </p:nvPr>
        </p:nvSpPr>
        <p:spPr>
          <a:xfrm>
            <a:off x="838200" y="2016481"/>
            <a:ext cx="10515600" cy="4160482"/>
          </a:xfrm>
        </p:spPr>
        <p:txBody>
          <a:bodyPr>
            <a:normAutofit/>
          </a:bodyPr>
          <a:lstStyle/>
          <a:p>
            <a:pPr marL="0" indent="0">
              <a:lnSpc>
                <a:spcPct val="80000"/>
              </a:lnSpc>
              <a:buNone/>
            </a:pPr>
            <a:r>
              <a:rPr lang="da-DK" sz="2000" dirty="0" smtClean="0">
                <a:latin typeface="Tahoma" charset="0"/>
                <a:cs typeface="Arial" charset="0"/>
              </a:rPr>
              <a:t>Kræftrelateret træthed påvirkes af både fysiske betingelser samt følelsesmæssige og bevidsthedsmæssige tilstande.</a:t>
            </a:r>
          </a:p>
          <a:p>
            <a:pPr marL="0" indent="0">
              <a:lnSpc>
                <a:spcPct val="80000"/>
              </a:lnSpc>
              <a:buNone/>
            </a:pPr>
            <a:endParaRPr lang="da-DK" sz="2000" dirty="0">
              <a:latin typeface="Tahoma" charset="0"/>
              <a:cs typeface="Arial" charset="0"/>
            </a:endParaRPr>
          </a:p>
          <a:p>
            <a:pPr marL="0" indent="0">
              <a:lnSpc>
                <a:spcPct val="80000"/>
              </a:lnSpc>
              <a:buNone/>
            </a:pPr>
            <a:r>
              <a:rPr lang="da-DK" sz="2000" dirty="0" smtClean="0">
                <a:latin typeface="Tahoma" charset="0"/>
                <a:cs typeface="Arial" charset="0"/>
              </a:rPr>
              <a:t>Der ses ofte en sammenhæng mellem træthed og andre symptomer som blandt andet depression og angst, men der er usikkerhed om, hvorvidt trætheden forårsager depression og angst, eller om depression og angst medvirker til </a:t>
            </a:r>
            <a:r>
              <a:rPr lang="da-DK" sz="2000" dirty="0" err="1" smtClean="0">
                <a:latin typeface="Tahoma" charset="0"/>
                <a:cs typeface="Arial" charset="0"/>
              </a:rPr>
              <a:t>trærhed</a:t>
            </a:r>
            <a:endParaRPr lang="da-DK" sz="2000" dirty="0" smtClean="0">
              <a:latin typeface="Tahoma" charset="0"/>
              <a:cs typeface="Arial" charset="0"/>
            </a:endParaRPr>
          </a:p>
          <a:p>
            <a:pPr marL="0" indent="0">
              <a:lnSpc>
                <a:spcPct val="80000"/>
              </a:lnSpc>
              <a:buNone/>
            </a:pPr>
            <a:endParaRPr lang="da-DK" sz="2000" dirty="0">
              <a:latin typeface="Tahoma" charset="0"/>
              <a:cs typeface="Arial" charset="0"/>
            </a:endParaRPr>
          </a:p>
          <a:p>
            <a:pPr marL="0" indent="0">
              <a:lnSpc>
                <a:spcPct val="80000"/>
              </a:lnSpc>
              <a:buNone/>
            </a:pPr>
            <a:r>
              <a:rPr lang="da-DK" sz="1800" i="1" dirty="0" smtClean="0">
                <a:latin typeface="Tahoma" charset="0"/>
                <a:cs typeface="Arial" charset="0"/>
              </a:rPr>
              <a:t>Kilde: Wang XS. </a:t>
            </a:r>
            <a:r>
              <a:rPr lang="en-US" sz="1800" i="1" dirty="0" smtClean="0">
                <a:latin typeface="Tahoma" charset="0"/>
                <a:cs typeface="Arial" charset="0"/>
              </a:rPr>
              <a:t>E</a:t>
            </a:r>
            <a:r>
              <a:rPr lang="da-DK" sz="1800" i="1" dirty="0" smtClean="0">
                <a:latin typeface="Tahoma" charset="0"/>
                <a:cs typeface="Arial" charset="0"/>
              </a:rPr>
              <a:t>t al. Cancer-</a:t>
            </a:r>
            <a:r>
              <a:rPr lang="da-DK" sz="1800" i="1" dirty="0" err="1" smtClean="0">
                <a:latin typeface="Tahoma" charset="0"/>
                <a:cs typeface="Arial" charset="0"/>
              </a:rPr>
              <a:t>related</a:t>
            </a:r>
            <a:r>
              <a:rPr lang="da-DK" sz="1800" i="1" dirty="0" smtClean="0">
                <a:latin typeface="Tahoma" charset="0"/>
                <a:cs typeface="Arial" charset="0"/>
              </a:rPr>
              <a:t> and </a:t>
            </a:r>
            <a:r>
              <a:rPr lang="da-DK" sz="1800" i="1" dirty="0" err="1" smtClean="0">
                <a:latin typeface="Tahoma" charset="0"/>
                <a:cs typeface="Arial" charset="0"/>
              </a:rPr>
              <a:t>treatment-related-fatique</a:t>
            </a:r>
            <a:r>
              <a:rPr lang="da-DK" sz="1800" i="1" dirty="0" smtClean="0">
                <a:latin typeface="Tahoma" charset="0"/>
                <a:cs typeface="Arial" charset="0"/>
              </a:rPr>
              <a:t>. </a:t>
            </a:r>
            <a:r>
              <a:rPr lang="da-DK" sz="1800" i="1" dirty="0" err="1" smtClean="0">
                <a:latin typeface="Tahoma" charset="0"/>
                <a:cs typeface="Arial" charset="0"/>
              </a:rPr>
              <a:t>Gynecologic</a:t>
            </a:r>
            <a:r>
              <a:rPr lang="da-DK" sz="1800" i="1" dirty="0" smtClean="0">
                <a:latin typeface="Tahoma" charset="0"/>
                <a:cs typeface="Arial" charset="0"/>
              </a:rPr>
              <a:t> </a:t>
            </a:r>
            <a:r>
              <a:rPr lang="da-DK" sz="1800" i="1" dirty="0" err="1" smtClean="0">
                <a:latin typeface="Tahoma" charset="0"/>
                <a:cs typeface="Arial" charset="0"/>
              </a:rPr>
              <a:t>oncolohy</a:t>
            </a:r>
            <a:r>
              <a:rPr lang="da-DK" sz="1800" i="1" dirty="0" smtClean="0">
                <a:latin typeface="Tahoma" charset="0"/>
                <a:cs typeface="Arial" charset="0"/>
              </a:rPr>
              <a:t>. 2015;136(3):446-52.</a:t>
            </a:r>
            <a:endParaRPr lang="da-DK" sz="1800" i="1" dirty="0">
              <a:latin typeface="Tahoma" charset="0"/>
              <a:cs typeface="Arial" charset="0"/>
            </a:endParaRPr>
          </a:p>
          <a:p>
            <a:endParaRPr lang="en-US" sz="2000" dirty="0"/>
          </a:p>
        </p:txBody>
      </p:sp>
      <p:pic>
        <p:nvPicPr>
          <p:cNvPr id="6"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26463180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0839"/>
            <a:ext cx="10515600" cy="785641"/>
          </a:xfrm>
        </p:spPr>
        <p:txBody>
          <a:bodyPr>
            <a:normAutofit/>
          </a:bodyPr>
          <a:lstStyle/>
          <a:p>
            <a:r>
              <a:rPr lang="en-US" sz="3200" dirty="0" err="1" smtClean="0"/>
              <a:t>Kræftrelateret</a:t>
            </a:r>
            <a:r>
              <a:rPr lang="en-US" sz="3200" dirty="0" smtClean="0"/>
              <a:t> </a:t>
            </a:r>
            <a:r>
              <a:rPr lang="en-US" sz="3200" dirty="0" err="1" smtClean="0"/>
              <a:t>træthed-hvad</a:t>
            </a:r>
            <a:r>
              <a:rPr lang="en-US" sz="3200" dirty="0" smtClean="0"/>
              <a:t> </a:t>
            </a:r>
            <a:r>
              <a:rPr lang="en-US" sz="3200" dirty="0" err="1" smtClean="0"/>
              <a:t>kan</a:t>
            </a:r>
            <a:r>
              <a:rPr lang="en-US" sz="3200" dirty="0" smtClean="0"/>
              <a:t> du </a:t>
            </a:r>
            <a:r>
              <a:rPr lang="en-US" sz="3200" dirty="0" err="1" smtClean="0"/>
              <a:t>selv</a:t>
            </a:r>
            <a:r>
              <a:rPr lang="en-US" sz="3200" dirty="0" smtClean="0"/>
              <a:t> </a:t>
            </a:r>
            <a:r>
              <a:rPr lang="en-US" sz="3200" dirty="0" err="1" smtClean="0"/>
              <a:t>gøre</a:t>
            </a:r>
            <a:r>
              <a:rPr lang="en-US" sz="3200" dirty="0" smtClean="0"/>
              <a:t>?</a:t>
            </a:r>
            <a:endParaRPr lang="en-US" sz="3200" dirty="0"/>
          </a:p>
        </p:txBody>
      </p:sp>
      <p:sp>
        <p:nvSpPr>
          <p:cNvPr id="3" name="Content Placeholder 2"/>
          <p:cNvSpPr>
            <a:spLocks noGrp="1"/>
          </p:cNvSpPr>
          <p:nvPr>
            <p:ph idx="1"/>
          </p:nvPr>
        </p:nvSpPr>
        <p:spPr>
          <a:xfrm>
            <a:off x="838200" y="1825625"/>
            <a:ext cx="10515600" cy="4813050"/>
          </a:xfrm>
        </p:spPr>
        <p:txBody>
          <a:bodyPr/>
          <a:lstStyle/>
          <a:p>
            <a:pPr marL="0" indent="0">
              <a:buNone/>
            </a:pPr>
            <a:endParaRPr lang="da-DK" dirty="0">
              <a:latin typeface="Tahoma" charset="0"/>
              <a:cs typeface="Arial" charset="0"/>
            </a:endParaRPr>
          </a:p>
          <a:p>
            <a:pPr lvl="1"/>
            <a:r>
              <a:rPr lang="da-DK" sz="2000" dirty="0" smtClean="0">
                <a:latin typeface="Tahoma" charset="0"/>
                <a:cs typeface="Arial" charset="0"/>
              </a:rPr>
              <a:t>Yoga </a:t>
            </a:r>
            <a:r>
              <a:rPr lang="da-DK" sz="2000" dirty="0" err="1" smtClean="0">
                <a:latin typeface="Tahoma" charset="0"/>
                <a:cs typeface="Arial" charset="0"/>
              </a:rPr>
              <a:t>hatha</a:t>
            </a:r>
            <a:endParaRPr lang="da-DK" sz="2000" dirty="0">
              <a:latin typeface="Tahoma" charset="0"/>
              <a:cs typeface="Arial" charset="0"/>
            </a:endParaRPr>
          </a:p>
          <a:p>
            <a:pPr lvl="1">
              <a:lnSpc>
                <a:spcPct val="80000"/>
              </a:lnSpc>
            </a:pPr>
            <a:r>
              <a:rPr lang="da-DK" sz="2000" dirty="0" smtClean="0">
                <a:latin typeface="Tahoma" charset="0"/>
                <a:cs typeface="Arial" charset="0"/>
              </a:rPr>
              <a:t>Ernæring </a:t>
            </a:r>
            <a:endParaRPr lang="da-DK" sz="2000" dirty="0">
              <a:latin typeface="Tahoma" charset="0"/>
              <a:cs typeface="Arial" charset="0"/>
            </a:endParaRPr>
          </a:p>
          <a:p>
            <a:pPr lvl="1">
              <a:lnSpc>
                <a:spcPct val="80000"/>
              </a:lnSpc>
            </a:pPr>
            <a:r>
              <a:rPr lang="da-DK" sz="2000" dirty="0" smtClean="0">
                <a:latin typeface="Tahoma" charset="0"/>
                <a:cs typeface="Arial" charset="0"/>
              </a:rPr>
              <a:t>Søvndagbog- lur under en halv time </a:t>
            </a:r>
            <a:endParaRPr lang="da-DK" sz="2000" dirty="0">
              <a:latin typeface="Tahoma" charset="0"/>
              <a:cs typeface="Arial" charset="0"/>
            </a:endParaRPr>
          </a:p>
          <a:p>
            <a:pPr lvl="1">
              <a:lnSpc>
                <a:spcPct val="80000"/>
              </a:lnSpc>
            </a:pPr>
            <a:r>
              <a:rPr lang="da-DK" sz="2000" dirty="0">
                <a:latin typeface="Tahoma" charset="0"/>
                <a:cs typeface="Arial" charset="0"/>
              </a:rPr>
              <a:t>Fysisk træning</a:t>
            </a:r>
          </a:p>
          <a:p>
            <a:pPr lvl="1">
              <a:lnSpc>
                <a:spcPct val="80000"/>
              </a:lnSpc>
            </a:pPr>
            <a:r>
              <a:rPr lang="da-DK" sz="2000" dirty="0">
                <a:latin typeface="Tahoma" charset="0"/>
                <a:cs typeface="Arial" charset="0"/>
              </a:rPr>
              <a:t>Aktivitetsplanlægning </a:t>
            </a:r>
          </a:p>
          <a:p>
            <a:pPr lvl="1">
              <a:lnSpc>
                <a:spcPct val="80000"/>
              </a:lnSpc>
            </a:pPr>
            <a:r>
              <a:rPr lang="da-DK" sz="2000" dirty="0">
                <a:latin typeface="Tahoma" charset="0"/>
                <a:cs typeface="Arial" charset="0"/>
              </a:rPr>
              <a:t>Yoga /</a:t>
            </a:r>
            <a:r>
              <a:rPr lang="da-DK" sz="2000" dirty="0" err="1" smtClean="0">
                <a:latin typeface="Tahoma" charset="0"/>
                <a:cs typeface="Arial" charset="0"/>
              </a:rPr>
              <a:t>mindfulness</a:t>
            </a:r>
            <a:endParaRPr lang="da-DK" sz="2000" dirty="0">
              <a:latin typeface="Tahoma" charset="0"/>
              <a:cs typeface="Arial" charset="0"/>
            </a:endParaRPr>
          </a:p>
          <a:p>
            <a:pPr lvl="1">
              <a:lnSpc>
                <a:spcPct val="80000"/>
              </a:lnSpc>
            </a:pPr>
            <a:r>
              <a:rPr lang="da-DK" sz="2000" dirty="0" err="1">
                <a:latin typeface="Tahoma" charset="0"/>
                <a:cs typeface="Arial" charset="0"/>
              </a:rPr>
              <a:t>www.cancer.dk</a:t>
            </a:r>
            <a:r>
              <a:rPr lang="da-DK" sz="2000" dirty="0">
                <a:latin typeface="Tahoma" charset="0"/>
                <a:cs typeface="Arial" charset="0"/>
              </a:rPr>
              <a:t> /</a:t>
            </a:r>
            <a:r>
              <a:rPr lang="da-DK" sz="2000" dirty="0" err="1">
                <a:latin typeface="Tahoma" charset="0"/>
                <a:cs typeface="Arial" charset="0"/>
              </a:rPr>
              <a:t>senfoelger</a:t>
            </a:r>
            <a:endParaRPr lang="da-DK" sz="2000" dirty="0">
              <a:latin typeface="Tahoma" charset="0"/>
              <a:cs typeface="Arial" charset="0"/>
            </a:endParaRPr>
          </a:p>
          <a:p>
            <a:pPr lvl="1">
              <a:lnSpc>
                <a:spcPct val="80000"/>
              </a:lnSpc>
            </a:pPr>
            <a:r>
              <a:rPr lang="da-DK" sz="2000" dirty="0">
                <a:latin typeface="Tahoma" charset="0"/>
                <a:cs typeface="Arial" charset="0"/>
                <a:hlinkClick r:id="rId2"/>
              </a:rPr>
              <a:t>www.cancer.dk/forskertv/forside</a:t>
            </a:r>
            <a:endParaRPr lang="da-DK" sz="2000" dirty="0">
              <a:latin typeface="Tahoma" charset="0"/>
              <a:cs typeface="Arial" charset="0"/>
            </a:endParaRPr>
          </a:p>
          <a:p>
            <a:pPr lvl="1">
              <a:lnSpc>
                <a:spcPct val="80000"/>
              </a:lnSpc>
            </a:pPr>
            <a:r>
              <a:rPr lang="da-DK" sz="1600" dirty="0">
                <a:latin typeface="Tahoma" charset="0"/>
                <a:cs typeface="Arial" charset="0"/>
                <a:hlinkClick r:id="rId3"/>
              </a:rPr>
              <a:t>http://www.nccn.org/professionals/physician_gls/pdf/fatigue.pdf</a:t>
            </a:r>
            <a:endParaRPr lang="da-DK" sz="1600" dirty="0">
              <a:latin typeface="Tahoma" charset="0"/>
              <a:cs typeface="Arial" charset="0"/>
            </a:endParaRPr>
          </a:p>
          <a:p>
            <a:endParaRPr lang="en-US" dirty="0"/>
          </a:p>
        </p:txBody>
      </p:sp>
      <p:pic>
        <p:nvPicPr>
          <p:cNvPr id="4" name="Pladsholder til indhold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31997472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71" y="1233310"/>
            <a:ext cx="10515600" cy="769293"/>
          </a:xfrm>
        </p:spPr>
        <p:txBody>
          <a:bodyPr>
            <a:normAutofit fontScale="90000"/>
          </a:bodyPr>
          <a:lstStyle/>
          <a:p>
            <a:r>
              <a:rPr lang="en-US" sz="3200" dirty="0" err="1"/>
              <a:t>F</a:t>
            </a:r>
            <a:r>
              <a:rPr lang="en-US" sz="3200" dirty="0" err="1" smtClean="0"/>
              <a:t>ysisk</a:t>
            </a:r>
            <a:r>
              <a:rPr lang="en-US" sz="3200" dirty="0" smtClean="0"/>
              <a:t> </a:t>
            </a:r>
            <a:r>
              <a:rPr lang="en-US" sz="3200" dirty="0" err="1" smtClean="0"/>
              <a:t>aktivitet</a:t>
            </a:r>
            <a:r>
              <a:rPr lang="en-US" sz="3200" dirty="0" smtClean="0"/>
              <a:t> hos </a:t>
            </a:r>
            <a:r>
              <a:rPr lang="en-US" sz="3200" dirty="0" err="1" smtClean="0"/>
              <a:t>knoglemarvstransplaterede</a:t>
            </a:r>
            <a:r>
              <a:rPr lang="en-US" sz="3200" dirty="0" smtClean="0"/>
              <a:t> </a:t>
            </a:r>
            <a:r>
              <a:rPr lang="en-US" sz="3200" dirty="0" err="1" smtClean="0"/>
              <a:t>hjælper</a:t>
            </a:r>
            <a:r>
              <a:rPr lang="en-US" sz="3200" dirty="0" smtClean="0"/>
              <a:t> </a:t>
            </a:r>
            <a:r>
              <a:rPr lang="en-US" sz="3200" dirty="0" err="1" smtClean="0"/>
              <a:t>på</a:t>
            </a:r>
            <a:r>
              <a:rPr lang="en-US" sz="3200" dirty="0" smtClean="0"/>
              <a:t> </a:t>
            </a:r>
            <a:r>
              <a:rPr lang="en-US" sz="3200" dirty="0" err="1" smtClean="0"/>
              <a:t>træthed</a:t>
            </a:r>
            <a:r>
              <a:rPr lang="en-US" sz="3200" dirty="0" smtClean="0"/>
              <a:t> </a:t>
            </a:r>
            <a:r>
              <a:rPr lang="en-US" sz="3200" dirty="0" err="1" smtClean="0"/>
              <a:t>og</a:t>
            </a:r>
            <a:r>
              <a:rPr lang="en-US" sz="3200" dirty="0" smtClean="0"/>
              <a:t> depression</a:t>
            </a:r>
            <a:endParaRPr lang="en-US" sz="3200" dirty="0"/>
          </a:p>
        </p:txBody>
      </p:sp>
      <p:sp>
        <p:nvSpPr>
          <p:cNvPr id="3" name="Content Placeholder 2"/>
          <p:cNvSpPr>
            <a:spLocks noGrp="1"/>
          </p:cNvSpPr>
          <p:nvPr>
            <p:ph idx="1"/>
          </p:nvPr>
        </p:nvSpPr>
        <p:spPr>
          <a:xfrm>
            <a:off x="838200" y="2246823"/>
            <a:ext cx="10515600" cy="4359324"/>
          </a:xfrm>
        </p:spPr>
        <p:txBody>
          <a:bodyPr>
            <a:normAutofit/>
          </a:bodyPr>
          <a:lstStyle/>
          <a:p>
            <a:pPr marL="0" indent="0">
              <a:buNone/>
            </a:pPr>
            <a:r>
              <a:rPr lang="en-US" sz="2000" dirty="0" smtClean="0"/>
              <a:t>Der </a:t>
            </a:r>
            <a:r>
              <a:rPr lang="en-US" sz="2000" dirty="0" err="1" smtClean="0"/>
              <a:t>er</a:t>
            </a:r>
            <a:r>
              <a:rPr lang="en-US" sz="2000" dirty="0" smtClean="0"/>
              <a:t> </a:t>
            </a:r>
            <a:r>
              <a:rPr lang="en-US" sz="2000" dirty="0" err="1" smtClean="0"/>
              <a:t>evidens</a:t>
            </a:r>
            <a:r>
              <a:rPr lang="en-US" sz="2000" dirty="0" smtClean="0"/>
              <a:t> for, at </a:t>
            </a:r>
            <a:r>
              <a:rPr lang="en-US" sz="2000" dirty="0" err="1" smtClean="0"/>
              <a:t>fysisk</a:t>
            </a:r>
            <a:r>
              <a:rPr lang="en-US" sz="2000" dirty="0" smtClean="0"/>
              <a:t> </a:t>
            </a:r>
            <a:r>
              <a:rPr lang="en-US" sz="2000" dirty="0" err="1" smtClean="0"/>
              <a:t>aktivitet</a:t>
            </a:r>
            <a:r>
              <a:rPr lang="en-US" sz="2000" dirty="0" smtClean="0"/>
              <a:t>/</a:t>
            </a:r>
            <a:r>
              <a:rPr lang="en-US" sz="2000" dirty="0" err="1" smtClean="0"/>
              <a:t>træning</a:t>
            </a:r>
            <a:r>
              <a:rPr lang="en-US" sz="2000" dirty="0" smtClean="0"/>
              <a:t> </a:t>
            </a:r>
            <a:r>
              <a:rPr lang="en-US" sz="2000" dirty="0" err="1" smtClean="0"/>
              <a:t>hjælper</a:t>
            </a:r>
            <a:r>
              <a:rPr lang="en-US" sz="2000" dirty="0" smtClean="0"/>
              <a:t> </a:t>
            </a:r>
            <a:r>
              <a:rPr lang="en-US" sz="2000" dirty="0" err="1" smtClean="0"/>
              <a:t>knoglemarvstransplaterede</a:t>
            </a:r>
            <a:r>
              <a:rPr lang="en-US" sz="2000" dirty="0" smtClean="0"/>
              <a:t> </a:t>
            </a:r>
            <a:r>
              <a:rPr lang="en-US" sz="2000" dirty="0" err="1" smtClean="0"/>
              <a:t>patienter</a:t>
            </a:r>
            <a:r>
              <a:rPr lang="en-US" sz="2000" dirty="0" smtClean="0"/>
              <a:t> </a:t>
            </a:r>
            <a:r>
              <a:rPr lang="en-US" sz="2000" dirty="0" err="1" smtClean="0"/>
              <a:t>til</a:t>
            </a:r>
            <a:r>
              <a:rPr lang="en-US" sz="2000" dirty="0" smtClean="0"/>
              <a:t> at </a:t>
            </a:r>
            <a:r>
              <a:rPr lang="en-US" sz="2000" dirty="0" err="1" smtClean="0"/>
              <a:t>reducere</a:t>
            </a:r>
            <a:r>
              <a:rPr lang="en-US" sz="2000" dirty="0" smtClean="0"/>
              <a:t> </a:t>
            </a:r>
            <a:r>
              <a:rPr lang="en-US" sz="2000" dirty="0" err="1" smtClean="0"/>
              <a:t>træthed</a:t>
            </a:r>
            <a:r>
              <a:rPr lang="en-US" sz="2000" dirty="0" smtClean="0"/>
              <a:t> </a:t>
            </a:r>
            <a:r>
              <a:rPr lang="en-US" sz="2000" dirty="0" err="1" smtClean="0"/>
              <a:t>og</a:t>
            </a:r>
            <a:r>
              <a:rPr lang="en-US" sz="2000" dirty="0" smtClean="0"/>
              <a:t> depression, </a:t>
            </a:r>
            <a:r>
              <a:rPr lang="en-US" sz="2000" dirty="0" err="1" smtClean="0"/>
              <a:t>og</a:t>
            </a:r>
            <a:r>
              <a:rPr lang="en-US" sz="2000" dirty="0" smtClean="0"/>
              <a:t> </a:t>
            </a:r>
            <a:r>
              <a:rPr lang="en-US" sz="2000" dirty="0" err="1" smtClean="0"/>
              <a:t>forbedre</a:t>
            </a:r>
            <a:r>
              <a:rPr lang="en-US" sz="2000" dirty="0" smtClean="0"/>
              <a:t> </a:t>
            </a:r>
            <a:r>
              <a:rPr lang="en-US" sz="2000" dirty="0" err="1" smtClean="0"/>
              <a:t>patienternes</a:t>
            </a:r>
            <a:r>
              <a:rPr lang="en-US" sz="2000" dirty="0" smtClean="0"/>
              <a:t> </a:t>
            </a:r>
            <a:r>
              <a:rPr lang="en-US" sz="2000" dirty="0" err="1" smtClean="0"/>
              <a:t>sundhedsrelaterede</a:t>
            </a:r>
            <a:r>
              <a:rPr lang="en-US" sz="2000" dirty="0" smtClean="0"/>
              <a:t> </a:t>
            </a:r>
            <a:r>
              <a:rPr lang="en-US" sz="2000" dirty="0" err="1" smtClean="0"/>
              <a:t>livskvalitet</a:t>
            </a:r>
            <a:r>
              <a:rPr lang="en-US" sz="2000" dirty="0" smtClean="0"/>
              <a:t>, </a:t>
            </a:r>
            <a:r>
              <a:rPr lang="en-US" sz="2000" dirty="0" err="1" smtClean="0"/>
              <a:t>samt</a:t>
            </a:r>
            <a:r>
              <a:rPr lang="en-US" sz="2000" dirty="0" smtClean="0"/>
              <a:t> </a:t>
            </a:r>
            <a:r>
              <a:rPr lang="en-US" sz="2000" dirty="0" err="1" smtClean="0"/>
              <a:t>øger</a:t>
            </a:r>
            <a:r>
              <a:rPr lang="en-US" sz="2000" dirty="0" smtClean="0"/>
              <a:t> </a:t>
            </a:r>
            <a:r>
              <a:rPr lang="en-US" sz="2000" dirty="0" err="1" smtClean="0"/>
              <a:t>selvværdsfølelsen</a:t>
            </a:r>
            <a:r>
              <a:rPr lang="en-US" sz="2000" dirty="0" smtClean="0"/>
              <a:t> </a:t>
            </a:r>
            <a:r>
              <a:rPr lang="en-US" sz="2000" dirty="0" err="1" smtClean="0"/>
              <a:t>og</a:t>
            </a:r>
            <a:r>
              <a:rPr lang="en-US" sz="2000" dirty="0" smtClean="0"/>
              <a:t> </a:t>
            </a:r>
            <a:r>
              <a:rPr lang="en-US" sz="2000" dirty="0" err="1" smtClean="0"/>
              <a:t>nedsætter</a:t>
            </a:r>
            <a:r>
              <a:rPr lang="en-US" sz="2000" dirty="0" smtClean="0"/>
              <a:t> </a:t>
            </a:r>
            <a:r>
              <a:rPr lang="en-US" sz="2000" dirty="0" err="1" smtClean="0"/>
              <a:t>indlæggelsesdage</a:t>
            </a:r>
            <a:r>
              <a:rPr lang="en-US" sz="2000" dirty="0" smtClean="0"/>
              <a:t> </a:t>
            </a:r>
            <a:r>
              <a:rPr lang="en-US" sz="2000" dirty="0" err="1" smtClean="0"/>
              <a:t>og</a:t>
            </a:r>
            <a:r>
              <a:rPr lang="en-US" sz="2000" dirty="0" smtClean="0"/>
              <a:t> </a:t>
            </a:r>
            <a:r>
              <a:rPr lang="en-US" sz="2000" dirty="0" err="1" smtClean="0"/>
              <a:t>genindlæggelser</a:t>
            </a:r>
            <a:endParaRPr lang="en-US" sz="2000" dirty="0" smtClean="0"/>
          </a:p>
          <a:p>
            <a:pPr marL="0" indent="0">
              <a:buNone/>
            </a:pPr>
            <a:endParaRPr lang="en-US" sz="2000" dirty="0"/>
          </a:p>
          <a:p>
            <a:pPr marL="0" indent="0">
              <a:buNone/>
            </a:pPr>
            <a:r>
              <a:rPr lang="en-US" sz="2000" dirty="0" smtClean="0"/>
              <a:t>Men </a:t>
            </a:r>
            <a:r>
              <a:rPr lang="en-US" sz="2000" dirty="0" err="1" smtClean="0"/>
              <a:t>ingen</a:t>
            </a:r>
            <a:r>
              <a:rPr lang="en-US" sz="2000" dirty="0" smtClean="0"/>
              <a:t> studier </a:t>
            </a:r>
            <a:r>
              <a:rPr lang="en-US" sz="2000" dirty="0" err="1" smtClean="0"/>
              <a:t>har</a:t>
            </a:r>
            <a:r>
              <a:rPr lang="en-US" sz="2000" dirty="0" smtClean="0"/>
              <a:t> </a:t>
            </a:r>
            <a:r>
              <a:rPr lang="en-US" sz="2000" dirty="0" err="1" smtClean="0"/>
              <a:t>vist</a:t>
            </a:r>
            <a:r>
              <a:rPr lang="en-US" sz="2000" dirty="0" smtClean="0"/>
              <a:t>, at </a:t>
            </a:r>
            <a:r>
              <a:rPr lang="en-US" sz="2000" dirty="0" err="1" smtClean="0"/>
              <a:t>fysisk</a:t>
            </a:r>
            <a:r>
              <a:rPr lang="en-US" sz="2000" dirty="0" smtClean="0"/>
              <a:t> </a:t>
            </a:r>
            <a:r>
              <a:rPr lang="en-US" sz="2000" dirty="0" err="1" smtClean="0"/>
              <a:t>aktivitet</a:t>
            </a:r>
            <a:r>
              <a:rPr lang="en-US" sz="2000" dirty="0" smtClean="0"/>
              <a:t> </a:t>
            </a:r>
            <a:r>
              <a:rPr lang="en-US" sz="2000" dirty="0" err="1" smtClean="0"/>
              <a:t>hjælper</a:t>
            </a:r>
            <a:r>
              <a:rPr lang="en-US" sz="2000" dirty="0" smtClean="0"/>
              <a:t> </a:t>
            </a:r>
            <a:r>
              <a:rPr lang="en-US" sz="2000" dirty="0" err="1" smtClean="0"/>
              <a:t>på</a:t>
            </a:r>
            <a:r>
              <a:rPr lang="en-US" sz="2000" dirty="0" smtClean="0"/>
              <a:t> </a:t>
            </a:r>
            <a:r>
              <a:rPr lang="en-US" sz="2000" dirty="0" err="1" smtClean="0"/>
              <a:t>bivirkningerne</a:t>
            </a:r>
            <a:r>
              <a:rPr lang="en-US" sz="2000" dirty="0" smtClean="0"/>
              <a:t>/</a:t>
            </a:r>
            <a:r>
              <a:rPr lang="en-US" sz="2000" dirty="0" err="1" smtClean="0"/>
              <a:t>senfølgerne</a:t>
            </a:r>
            <a:r>
              <a:rPr lang="en-US" sz="2000" dirty="0" smtClean="0"/>
              <a:t> (</a:t>
            </a:r>
            <a:r>
              <a:rPr lang="en-US" sz="2000" dirty="0" err="1" smtClean="0"/>
              <a:t>det</a:t>
            </a:r>
            <a:r>
              <a:rPr lang="en-US" sz="2000" dirty="0" smtClean="0"/>
              <a:t> </a:t>
            </a:r>
            <a:r>
              <a:rPr lang="en-US" sz="2000" dirty="0" err="1" smtClean="0"/>
              <a:t>skal</a:t>
            </a:r>
            <a:r>
              <a:rPr lang="en-US" sz="2000" dirty="0" smtClean="0"/>
              <a:t> </a:t>
            </a:r>
            <a:r>
              <a:rPr lang="en-US" sz="2000" dirty="0" err="1" smtClean="0"/>
              <a:t>nok</a:t>
            </a:r>
            <a:r>
              <a:rPr lang="en-US" sz="2000" dirty="0" smtClean="0"/>
              <a:t> </a:t>
            </a:r>
            <a:r>
              <a:rPr lang="en-US" sz="2000" dirty="0" err="1" smtClean="0"/>
              <a:t>komme</a:t>
            </a:r>
            <a:r>
              <a:rPr lang="en-US" sz="2000" dirty="0" smtClean="0"/>
              <a:t> </a:t>
            </a:r>
            <a:r>
              <a:rPr lang="en-US" sz="2000" dirty="0" err="1" smtClean="0"/>
              <a:t>ved</a:t>
            </a:r>
            <a:r>
              <a:rPr lang="en-US" sz="2000" dirty="0" smtClean="0"/>
              <a:t> den </a:t>
            </a:r>
            <a:r>
              <a:rPr lang="en-US" sz="2000" dirty="0" err="1" smtClean="0"/>
              <a:t>stigende</a:t>
            </a:r>
            <a:r>
              <a:rPr lang="en-US" sz="2000" dirty="0" smtClean="0"/>
              <a:t> </a:t>
            </a:r>
            <a:r>
              <a:rPr lang="en-US" sz="2000" dirty="0" err="1" smtClean="0"/>
              <a:t>forskning</a:t>
            </a:r>
            <a:r>
              <a:rPr lang="en-US" sz="2000" dirty="0" smtClean="0"/>
              <a:t> </a:t>
            </a:r>
            <a:r>
              <a:rPr lang="en-US" sz="2000" dirty="0" err="1" smtClean="0"/>
              <a:t>på</a:t>
            </a:r>
            <a:r>
              <a:rPr lang="en-US" sz="2000" dirty="0" smtClean="0"/>
              <a:t> </a:t>
            </a:r>
            <a:r>
              <a:rPr lang="en-US" sz="2000" dirty="0" err="1" smtClean="0"/>
              <a:t>området</a:t>
            </a:r>
            <a:r>
              <a:rPr lang="en-US" sz="2000" dirty="0" smtClean="0"/>
              <a:t>)</a:t>
            </a:r>
          </a:p>
          <a:p>
            <a:pPr marL="0" indent="0">
              <a:buNone/>
            </a:pPr>
            <a:endParaRPr lang="en-US" sz="2000" dirty="0"/>
          </a:p>
          <a:p>
            <a:pPr marL="0" indent="0">
              <a:buNone/>
            </a:pPr>
            <a:r>
              <a:rPr lang="en-US" sz="2000" dirty="0" smtClean="0"/>
              <a:t>Der </a:t>
            </a:r>
            <a:r>
              <a:rPr lang="en-US" sz="2000" dirty="0" err="1" smtClean="0"/>
              <a:t>er</a:t>
            </a:r>
            <a:r>
              <a:rPr lang="en-US" sz="2000" dirty="0" smtClean="0"/>
              <a:t> </a:t>
            </a:r>
            <a:r>
              <a:rPr lang="en-US" sz="2000" dirty="0" err="1" smtClean="0"/>
              <a:t>meget</a:t>
            </a:r>
            <a:r>
              <a:rPr lang="en-US" sz="2000" dirty="0" smtClean="0"/>
              <a:t> </a:t>
            </a:r>
            <a:r>
              <a:rPr lang="en-US" sz="2000" dirty="0" err="1" smtClean="0"/>
              <a:t>lidt</a:t>
            </a:r>
            <a:r>
              <a:rPr lang="en-US" sz="2000" dirty="0" smtClean="0"/>
              <a:t> </a:t>
            </a:r>
            <a:r>
              <a:rPr lang="en-US" sz="2000" dirty="0" err="1" smtClean="0"/>
              <a:t>viden</a:t>
            </a:r>
            <a:r>
              <a:rPr lang="en-US" sz="2000" dirty="0" smtClean="0"/>
              <a:t> </a:t>
            </a:r>
            <a:r>
              <a:rPr lang="en-US" sz="2000" dirty="0" err="1" smtClean="0"/>
              <a:t>om</a:t>
            </a:r>
            <a:r>
              <a:rPr lang="en-US" sz="2000" dirty="0" smtClean="0"/>
              <a:t>, </a:t>
            </a:r>
            <a:r>
              <a:rPr lang="en-US" sz="2000" dirty="0" err="1" smtClean="0"/>
              <a:t>hvorvidt</a:t>
            </a:r>
            <a:r>
              <a:rPr lang="en-US" sz="2000" dirty="0" smtClean="0"/>
              <a:t>  </a:t>
            </a:r>
            <a:r>
              <a:rPr lang="en-US" sz="2000" dirty="0" err="1" smtClean="0"/>
              <a:t>fysisk</a:t>
            </a:r>
            <a:r>
              <a:rPr lang="en-US" sz="2000" dirty="0" smtClean="0"/>
              <a:t> </a:t>
            </a:r>
            <a:r>
              <a:rPr lang="en-US" sz="2000" dirty="0" err="1" smtClean="0"/>
              <a:t>træning</a:t>
            </a:r>
            <a:r>
              <a:rPr lang="en-US" sz="2000" dirty="0" smtClean="0"/>
              <a:t> </a:t>
            </a:r>
            <a:r>
              <a:rPr lang="en-US" sz="2000" dirty="0" err="1" smtClean="0"/>
              <a:t>har</a:t>
            </a:r>
            <a:r>
              <a:rPr lang="en-US" sz="2000" dirty="0" smtClean="0"/>
              <a:t> </a:t>
            </a:r>
            <a:r>
              <a:rPr lang="en-US" sz="2000" dirty="0" err="1" smtClean="0"/>
              <a:t>indflydelse</a:t>
            </a:r>
            <a:r>
              <a:rPr lang="en-US" sz="2000" dirty="0" smtClean="0"/>
              <a:t> </a:t>
            </a:r>
            <a:r>
              <a:rPr lang="en-US" sz="2000" dirty="0" err="1" smtClean="0"/>
              <a:t>på</a:t>
            </a:r>
            <a:r>
              <a:rPr lang="en-US" sz="2000" dirty="0" smtClean="0"/>
              <a:t> </a:t>
            </a:r>
            <a:r>
              <a:rPr lang="en-US" sz="2000" dirty="0" err="1" smtClean="0"/>
              <a:t>overlevelse</a:t>
            </a:r>
            <a:r>
              <a:rPr lang="en-US" sz="2000" dirty="0" smtClean="0"/>
              <a:t> (</a:t>
            </a:r>
            <a:r>
              <a:rPr lang="en-US" sz="2000" dirty="0" err="1" smtClean="0"/>
              <a:t>knoglemarvstransplaterede</a:t>
            </a:r>
            <a:r>
              <a:rPr lang="en-US" sz="2000" dirty="0" smtClean="0"/>
              <a:t>).</a:t>
            </a:r>
          </a:p>
          <a:p>
            <a:pPr marL="0" indent="0">
              <a:buNone/>
            </a:pPr>
            <a:endParaRPr lang="en-US" sz="2000" dirty="0"/>
          </a:p>
          <a:p>
            <a:pPr marL="0" indent="0">
              <a:buNone/>
            </a:pPr>
            <a:r>
              <a:rPr lang="en-US" sz="1800" i="1" dirty="0" err="1" smtClean="0"/>
              <a:t>Kilder</a:t>
            </a:r>
            <a:r>
              <a:rPr lang="en-US" sz="1800" dirty="0" smtClean="0"/>
              <a:t>: </a:t>
            </a:r>
            <a:r>
              <a:rPr lang="en-US" sz="1800" dirty="0" err="1" smtClean="0"/>
              <a:t>Jarden</a:t>
            </a:r>
            <a:r>
              <a:rPr lang="en-US" sz="1800" dirty="0" smtClean="0"/>
              <a:t> </a:t>
            </a:r>
            <a:r>
              <a:rPr lang="en-US" sz="1800" i="1" dirty="0" smtClean="0"/>
              <a:t>M.A. Systematic Review of </a:t>
            </a:r>
            <a:r>
              <a:rPr lang="en-US" sz="1800" i="1" dirty="0" err="1" smtClean="0"/>
              <a:t>Nonpharmacological</a:t>
            </a:r>
            <a:r>
              <a:rPr lang="en-US" sz="1800" i="1" dirty="0" smtClean="0"/>
              <a:t> Exercise-Based Rehabilitative Interventions in Adult Undergoing Allogeneic Hematopoietic Stem Cell Transplantation. In: </a:t>
            </a:r>
            <a:r>
              <a:rPr lang="en-US" sz="1800" i="1" dirty="0" err="1" smtClean="0"/>
              <a:t>Demirer</a:t>
            </a:r>
            <a:r>
              <a:rPr lang="en-US" sz="1800" i="1" dirty="0" smtClean="0"/>
              <a:t> T, editor. New advances in Stem Cell Transplantation. I </a:t>
            </a:r>
            <a:r>
              <a:rPr lang="en-US" sz="1800" i="1" dirty="0" err="1" smtClean="0"/>
              <a:t>ed.Rijeka</a:t>
            </a:r>
            <a:r>
              <a:rPr lang="en-US" sz="1800" i="1" dirty="0" smtClean="0"/>
              <a:t>, Croatia: </a:t>
            </a:r>
            <a:r>
              <a:rPr lang="en-US" sz="1800" i="1" dirty="0" err="1" smtClean="0"/>
              <a:t>InTech</a:t>
            </a:r>
            <a:r>
              <a:rPr lang="en-US" sz="1800" i="1" dirty="0" smtClean="0"/>
              <a:t>; 2012. p. 557-83</a:t>
            </a:r>
            <a:r>
              <a:rPr lang="en-US" sz="1800" dirty="0" smtClean="0"/>
              <a:t>.</a:t>
            </a:r>
            <a:endParaRPr lang="en-US" sz="1800" dirty="0"/>
          </a:p>
        </p:txBody>
      </p:sp>
      <p:pic>
        <p:nvPicPr>
          <p:cNvPr id="5"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17716715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2255"/>
            <a:ext cx="10515600" cy="537283"/>
          </a:xfrm>
        </p:spPr>
        <p:txBody>
          <a:bodyPr>
            <a:normAutofit/>
          </a:bodyPr>
          <a:lstStyle/>
          <a:p>
            <a:r>
              <a:rPr lang="en-US" sz="3200" dirty="0" err="1" smtClean="0"/>
              <a:t>Hukommelse</a:t>
            </a:r>
            <a:r>
              <a:rPr lang="en-US" sz="3200" dirty="0" smtClean="0"/>
              <a:t>- </a:t>
            </a:r>
            <a:r>
              <a:rPr lang="en-US" sz="3200" dirty="0" err="1" smtClean="0"/>
              <a:t>og</a:t>
            </a:r>
            <a:r>
              <a:rPr lang="en-US" sz="3200" dirty="0" smtClean="0"/>
              <a:t> </a:t>
            </a:r>
            <a:r>
              <a:rPr lang="en-US" sz="3200" dirty="0" err="1" smtClean="0"/>
              <a:t>koncentrationsbesvær</a:t>
            </a:r>
            <a:endParaRPr lang="en-US" sz="3200" dirty="0"/>
          </a:p>
        </p:txBody>
      </p:sp>
      <p:sp>
        <p:nvSpPr>
          <p:cNvPr id="3" name="Content Placeholder 2"/>
          <p:cNvSpPr>
            <a:spLocks noGrp="1"/>
          </p:cNvSpPr>
          <p:nvPr>
            <p:ph idx="1"/>
          </p:nvPr>
        </p:nvSpPr>
        <p:spPr>
          <a:xfrm>
            <a:off x="838200" y="2039235"/>
            <a:ext cx="10515600" cy="4530279"/>
          </a:xfrm>
        </p:spPr>
        <p:txBody>
          <a:bodyPr>
            <a:normAutofit fontScale="85000" lnSpcReduction="20000"/>
          </a:bodyPr>
          <a:lstStyle/>
          <a:p>
            <a:pPr marL="0" indent="0">
              <a:buNone/>
              <a:defRPr/>
            </a:pPr>
            <a:r>
              <a:rPr lang="da-DK" sz="2000" i="1" dirty="0">
                <a:latin typeface="Helvetica" charset="0"/>
                <a:ea typeface="MS PGothic" charset="0"/>
              </a:rPr>
              <a:t>”Jeg kan ikke længere koncentrere mig om mit arbejde. Jeg er bange for at </a:t>
            </a:r>
          </a:p>
          <a:p>
            <a:pPr marL="0" indent="0">
              <a:buNone/>
              <a:defRPr/>
            </a:pPr>
            <a:r>
              <a:rPr lang="da-DK" sz="2000" i="1" dirty="0">
                <a:latin typeface="Helvetica" charset="0"/>
                <a:ea typeface="MS PGothic" charset="0"/>
              </a:rPr>
              <a:t>blive fyret. Hjemme kan jeg ikke huske at lave mad” </a:t>
            </a:r>
          </a:p>
          <a:p>
            <a:pPr marL="0" indent="0">
              <a:buNone/>
              <a:defRPr/>
            </a:pPr>
            <a:r>
              <a:rPr lang="da-DK" sz="1300" dirty="0">
                <a:latin typeface="Helvetica" charset="0"/>
                <a:ea typeface="MS PGothic" charset="0"/>
              </a:rPr>
              <a:t>Kilde: </a:t>
            </a:r>
            <a:r>
              <a:rPr lang="da-DK" sz="1300" dirty="0" smtClean="0">
                <a:latin typeface="Helvetica" charset="0"/>
                <a:ea typeface="MS PGothic" charset="0"/>
                <a:hlinkClick r:id="rId2"/>
              </a:rPr>
              <a:t>www.senfoelger.dk</a:t>
            </a:r>
            <a:endParaRPr lang="da-DK" sz="1300" dirty="0" smtClean="0">
              <a:latin typeface="Helvetica" charset="0"/>
              <a:ea typeface="MS PGothic" charset="0"/>
            </a:endParaRPr>
          </a:p>
          <a:p>
            <a:pPr marL="0" indent="0">
              <a:buNone/>
              <a:defRPr/>
            </a:pPr>
            <a:r>
              <a:rPr lang="da-DK" sz="2000" dirty="0" smtClean="0">
                <a:latin typeface="Helvetica" charset="0"/>
                <a:ea typeface="MS PGothic" charset="0"/>
              </a:rPr>
              <a:t>Forekommer </a:t>
            </a:r>
            <a:r>
              <a:rPr lang="da-DK" sz="2000" dirty="0">
                <a:latin typeface="Helvetica" charset="0"/>
                <a:ea typeface="MS PGothic" charset="0"/>
              </a:rPr>
              <a:t>hos 25 – 80% af patienter, som får </a:t>
            </a:r>
            <a:r>
              <a:rPr lang="da-DK" sz="2000" dirty="0" smtClean="0">
                <a:latin typeface="Helvetica" charset="0"/>
                <a:ea typeface="MS PGothic" charset="0"/>
              </a:rPr>
              <a:t>kemoterapi (75% for brystkræft)</a:t>
            </a:r>
          </a:p>
          <a:p>
            <a:pPr marL="0" indent="0">
              <a:buNone/>
              <a:defRPr/>
            </a:pPr>
            <a:r>
              <a:rPr lang="da-DK" sz="2000" dirty="0" smtClean="0">
                <a:latin typeface="Helvetica" charset="0"/>
                <a:ea typeface="MS PGothic" charset="0"/>
              </a:rPr>
              <a:t>Andre årsager: anæstesi, hormonbehandling, ”det at få diagnosen”, ældre og genetiske faktorer </a:t>
            </a:r>
            <a:r>
              <a:rPr lang="da-DK" sz="1400" i="1" dirty="0" smtClean="0">
                <a:latin typeface="Helvetica" charset="0"/>
                <a:ea typeface="MS PGothic" charset="0"/>
              </a:rPr>
              <a:t>Kilde</a:t>
            </a:r>
            <a:r>
              <a:rPr lang="da-DK" sz="1400" i="1" dirty="0">
                <a:latin typeface="Helvetica" charset="0"/>
                <a:ea typeface="MS PGothic" charset="0"/>
              </a:rPr>
              <a:t>:</a:t>
            </a:r>
            <a:r>
              <a:rPr lang="da-DK" sz="1400" dirty="0">
                <a:latin typeface="Helvetica" charset="0"/>
                <a:ea typeface="MS PGothic" charset="0"/>
              </a:rPr>
              <a:t> </a:t>
            </a:r>
            <a:r>
              <a:rPr lang="da-DK" sz="1400" i="1" dirty="0">
                <a:latin typeface="Helvetica" charset="0"/>
                <a:ea typeface="MS PGothic" charset="0"/>
              </a:rPr>
              <a:t>American Cancer Society/American </a:t>
            </a:r>
            <a:r>
              <a:rPr lang="da-DK" sz="1400" i="1" dirty="0" err="1">
                <a:latin typeface="Helvetica" charset="0"/>
                <a:ea typeface="MS PGothic" charset="0"/>
              </a:rPr>
              <a:t>Soiety</a:t>
            </a:r>
            <a:r>
              <a:rPr lang="da-DK" sz="1400" i="1" dirty="0">
                <a:latin typeface="Helvetica" charset="0"/>
                <a:ea typeface="MS PGothic" charset="0"/>
              </a:rPr>
              <a:t> of </a:t>
            </a:r>
            <a:r>
              <a:rPr lang="da-DK" sz="1400" i="1" dirty="0" err="1">
                <a:latin typeface="Helvetica" charset="0"/>
                <a:ea typeface="MS PGothic" charset="0"/>
              </a:rPr>
              <a:t>Clinical</a:t>
            </a:r>
            <a:r>
              <a:rPr lang="da-DK" sz="1400" i="1" dirty="0">
                <a:latin typeface="Helvetica" charset="0"/>
                <a:ea typeface="MS PGothic" charset="0"/>
              </a:rPr>
              <a:t> </a:t>
            </a:r>
            <a:r>
              <a:rPr lang="da-DK" sz="1400" i="1" dirty="0" err="1">
                <a:latin typeface="Helvetica" charset="0"/>
                <a:ea typeface="MS PGothic" charset="0"/>
              </a:rPr>
              <a:t>Omcology</a:t>
            </a:r>
            <a:r>
              <a:rPr lang="da-DK" sz="1400" i="1" dirty="0">
                <a:latin typeface="Helvetica" charset="0"/>
                <a:ea typeface="MS PGothic" charset="0"/>
              </a:rPr>
              <a:t> </a:t>
            </a:r>
            <a:r>
              <a:rPr lang="da-DK" sz="1400" i="1" dirty="0" err="1">
                <a:latin typeface="Helvetica" charset="0"/>
                <a:ea typeface="MS PGothic" charset="0"/>
              </a:rPr>
              <a:t>Breast</a:t>
            </a:r>
            <a:r>
              <a:rPr lang="da-DK" sz="1400" i="1" dirty="0">
                <a:latin typeface="Helvetica" charset="0"/>
                <a:ea typeface="MS PGothic" charset="0"/>
              </a:rPr>
              <a:t> Cancer </a:t>
            </a:r>
            <a:r>
              <a:rPr lang="da-DK" sz="1400" i="1" dirty="0" err="1">
                <a:latin typeface="Helvetica" charset="0"/>
                <a:ea typeface="MS PGothic" charset="0"/>
              </a:rPr>
              <a:t>Survivorship</a:t>
            </a:r>
            <a:r>
              <a:rPr lang="da-DK" sz="1400" i="1" dirty="0">
                <a:latin typeface="Helvetica" charset="0"/>
                <a:ea typeface="MS PGothic" charset="0"/>
              </a:rPr>
              <a:t> Care Guideline. Carolyn D. </a:t>
            </a:r>
            <a:r>
              <a:rPr lang="da-DK" sz="1400" i="1" dirty="0" err="1">
                <a:latin typeface="Helvetica" charset="0"/>
                <a:ea typeface="MS PGothic" charset="0"/>
              </a:rPr>
              <a:t>Runowics</a:t>
            </a:r>
            <a:r>
              <a:rPr lang="da-DK" sz="1400" i="1" dirty="0">
                <a:latin typeface="Helvetica" charset="0"/>
                <a:ea typeface="MS PGothic" charset="0"/>
              </a:rPr>
              <a:t> et al. ACS/ASCO </a:t>
            </a:r>
            <a:r>
              <a:rPr lang="da-DK" sz="1400" i="1" dirty="0" err="1">
                <a:latin typeface="Helvetica" charset="0"/>
                <a:ea typeface="MS PGothic" charset="0"/>
              </a:rPr>
              <a:t>Breast</a:t>
            </a:r>
            <a:r>
              <a:rPr lang="da-DK" sz="1400" i="1" dirty="0">
                <a:latin typeface="Helvetica" charset="0"/>
                <a:ea typeface="MS PGothic" charset="0"/>
              </a:rPr>
              <a:t> Cancer </a:t>
            </a:r>
            <a:r>
              <a:rPr lang="da-DK" sz="1400" i="1" dirty="0" err="1">
                <a:latin typeface="Helvetica" charset="0"/>
                <a:ea typeface="MS PGothic" charset="0"/>
              </a:rPr>
              <a:t>Survivorship</a:t>
            </a:r>
            <a:r>
              <a:rPr lang="da-DK" sz="1400" i="1" dirty="0">
                <a:latin typeface="Helvetica" charset="0"/>
                <a:ea typeface="MS PGothic" charset="0"/>
              </a:rPr>
              <a:t> Guideline</a:t>
            </a:r>
            <a:r>
              <a:rPr lang="da-DK" sz="1400" dirty="0">
                <a:latin typeface="Helvetica" charset="0"/>
                <a:ea typeface="MS PGothic" charset="0"/>
              </a:rPr>
              <a:t>.</a:t>
            </a:r>
            <a:endParaRPr lang="da-DK" sz="1400" i="1" dirty="0">
              <a:latin typeface="Helvetica" charset="0"/>
              <a:ea typeface="MS PGothic" charset="0"/>
            </a:endParaRPr>
          </a:p>
          <a:p>
            <a:pPr marL="0" indent="0">
              <a:buNone/>
              <a:defRPr/>
            </a:pPr>
            <a:endParaRPr lang="da-DK" sz="2000" dirty="0" smtClean="0">
              <a:latin typeface="Helvetica" charset="0"/>
              <a:ea typeface="MS PGothic" charset="0"/>
            </a:endParaRPr>
          </a:p>
          <a:p>
            <a:pPr marL="0" indent="0">
              <a:buNone/>
              <a:defRPr/>
            </a:pPr>
            <a:r>
              <a:rPr lang="da-DK" sz="2000" dirty="0" smtClean="0">
                <a:latin typeface="Helvetica" charset="0"/>
                <a:ea typeface="MS PGothic" charset="0"/>
              </a:rPr>
              <a:t>”kemohjerne” er </a:t>
            </a:r>
            <a:r>
              <a:rPr lang="da-DK" sz="2000" dirty="0">
                <a:latin typeface="Helvetica" charset="0"/>
                <a:ea typeface="MS PGothic" charset="0"/>
              </a:rPr>
              <a:t>vist ved psykologisk test og PET scanning</a:t>
            </a:r>
          </a:p>
          <a:p>
            <a:pPr marL="0" indent="0">
              <a:buNone/>
            </a:pPr>
            <a:r>
              <a:rPr lang="da-DK" sz="2000" dirty="0">
                <a:latin typeface="Helvetica" charset="0"/>
                <a:ea typeface="MS PGothic" charset="0"/>
              </a:rPr>
              <a:t>20-30% har symptomer i 5-10 år efter og må betragtes som kroniske kognitive </a:t>
            </a:r>
            <a:r>
              <a:rPr lang="da-DK" sz="2000" dirty="0" smtClean="0">
                <a:latin typeface="Helvetica" charset="0"/>
                <a:ea typeface="MS PGothic" charset="0"/>
              </a:rPr>
              <a:t>dysfunktioner (35% for brystkræft)</a:t>
            </a:r>
            <a:r>
              <a:rPr lang="da-DK" sz="2000" i="1" dirty="0">
                <a:latin typeface="Helvetica" charset="0"/>
                <a:ea typeface="MS PGothic" charset="0"/>
              </a:rPr>
              <a:t> </a:t>
            </a:r>
            <a:r>
              <a:rPr lang="da-DK" sz="1300" i="1" dirty="0">
                <a:latin typeface="Helvetica" charset="0"/>
                <a:ea typeface="MS PGothic" charset="0"/>
              </a:rPr>
              <a:t>Kilde:</a:t>
            </a:r>
            <a:r>
              <a:rPr lang="da-DK" sz="1300" dirty="0">
                <a:latin typeface="Helvetica" charset="0"/>
                <a:ea typeface="MS PGothic" charset="0"/>
              </a:rPr>
              <a:t> </a:t>
            </a:r>
            <a:r>
              <a:rPr lang="da-DK" sz="1300" i="1" dirty="0">
                <a:latin typeface="Helvetica" charset="0"/>
                <a:ea typeface="MS PGothic" charset="0"/>
              </a:rPr>
              <a:t>American Cancer Society/American </a:t>
            </a:r>
            <a:r>
              <a:rPr lang="da-DK" sz="1300" i="1" dirty="0" err="1">
                <a:latin typeface="Helvetica" charset="0"/>
                <a:ea typeface="MS PGothic" charset="0"/>
              </a:rPr>
              <a:t>Soiety</a:t>
            </a:r>
            <a:r>
              <a:rPr lang="da-DK" sz="1300" i="1" dirty="0">
                <a:latin typeface="Helvetica" charset="0"/>
                <a:ea typeface="MS PGothic" charset="0"/>
              </a:rPr>
              <a:t> of </a:t>
            </a:r>
            <a:r>
              <a:rPr lang="da-DK" sz="1300" i="1" dirty="0" err="1">
                <a:latin typeface="Helvetica" charset="0"/>
                <a:ea typeface="MS PGothic" charset="0"/>
              </a:rPr>
              <a:t>Clinical</a:t>
            </a:r>
            <a:r>
              <a:rPr lang="da-DK" sz="1300" i="1" dirty="0">
                <a:latin typeface="Helvetica" charset="0"/>
                <a:ea typeface="MS PGothic" charset="0"/>
              </a:rPr>
              <a:t> </a:t>
            </a:r>
            <a:r>
              <a:rPr lang="da-DK" sz="1300" i="1" dirty="0" err="1">
                <a:latin typeface="Helvetica" charset="0"/>
                <a:ea typeface="MS PGothic" charset="0"/>
              </a:rPr>
              <a:t>Omcology</a:t>
            </a:r>
            <a:r>
              <a:rPr lang="da-DK" sz="1300" i="1" dirty="0">
                <a:latin typeface="Helvetica" charset="0"/>
                <a:ea typeface="MS PGothic" charset="0"/>
              </a:rPr>
              <a:t> </a:t>
            </a:r>
            <a:r>
              <a:rPr lang="da-DK" sz="1300" i="1" dirty="0" err="1">
                <a:latin typeface="Helvetica" charset="0"/>
                <a:ea typeface="MS PGothic" charset="0"/>
              </a:rPr>
              <a:t>Breast</a:t>
            </a:r>
            <a:r>
              <a:rPr lang="da-DK" sz="1300" i="1" dirty="0">
                <a:latin typeface="Helvetica" charset="0"/>
                <a:ea typeface="MS PGothic" charset="0"/>
              </a:rPr>
              <a:t> Cancer </a:t>
            </a:r>
            <a:r>
              <a:rPr lang="da-DK" sz="1300" i="1" dirty="0" err="1">
                <a:latin typeface="Helvetica" charset="0"/>
                <a:ea typeface="MS PGothic" charset="0"/>
              </a:rPr>
              <a:t>Survivorship</a:t>
            </a:r>
            <a:r>
              <a:rPr lang="da-DK" sz="1300" i="1" dirty="0">
                <a:latin typeface="Helvetica" charset="0"/>
                <a:ea typeface="MS PGothic" charset="0"/>
              </a:rPr>
              <a:t> Care Guideline. Carolyn D. </a:t>
            </a:r>
            <a:r>
              <a:rPr lang="da-DK" sz="1300" i="1" dirty="0" err="1">
                <a:latin typeface="Helvetica" charset="0"/>
                <a:ea typeface="MS PGothic" charset="0"/>
              </a:rPr>
              <a:t>Runowics</a:t>
            </a:r>
            <a:r>
              <a:rPr lang="da-DK" sz="1300" i="1" dirty="0">
                <a:latin typeface="Helvetica" charset="0"/>
                <a:ea typeface="MS PGothic" charset="0"/>
              </a:rPr>
              <a:t> et al. ACS/ASCO </a:t>
            </a:r>
            <a:r>
              <a:rPr lang="da-DK" sz="1300" i="1" dirty="0" err="1">
                <a:latin typeface="Helvetica" charset="0"/>
                <a:ea typeface="MS PGothic" charset="0"/>
              </a:rPr>
              <a:t>Breast</a:t>
            </a:r>
            <a:r>
              <a:rPr lang="da-DK" sz="1300" i="1" dirty="0">
                <a:latin typeface="Helvetica" charset="0"/>
                <a:ea typeface="MS PGothic" charset="0"/>
              </a:rPr>
              <a:t> Cancer </a:t>
            </a:r>
            <a:r>
              <a:rPr lang="da-DK" sz="1300" i="1" dirty="0" err="1">
                <a:latin typeface="Helvetica" charset="0"/>
                <a:ea typeface="MS PGothic" charset="0"/>
              </a:rPr>
              <a:t>Survivorship</a:t>
            </a:r>
            <a:r>
              <a:rPr lang="da-DK" sz="1300" i="1" dirty="0">
                <a:latin typeface="Helvetica" charset="0"/>
                <a:ea typeface="MS PGothic" charset="0"/>
              </a:rPr>
              <a:t> Guideline</a:t>
            </a:r>
            <a:r>
              <a:rPr lang="da-DK" sz="1300" dirty="0">
                <a:latin typeface="Helvetica" charset="0"/>
                <a:ea typeface="MS PGothic" charset="0"/>
              </a:rPr>
              <a:t>.</a:t>
            </a:r>
            <a:endParaRPr lang="da-DK" sz="1300" i="1" dirty="0">
              <a:latin typeface="Helvetica" charset="0"/>
              <a:ea typeface="MS PGothic" charset="0"/>
            </a:endParaRPr>
          </a:p>
          <a:p>
            <a:pPr marL="0" indent="0">
              <a:buNone/>
            </a:pPr>
            <a:endParaRPr lang="da-DK" altLang="ja-JP" sz="1300" dirty="0">
              <a:latin typeface="Helvetica" charset="0"/>
              <a:ea typeface="MS PGothic" charset="0"/>
            </a:endParaRPr>
          </a:p>
          <a:p>
            <a:pPr marL="0" indent="0">
              <a:buNone/>
              <a:defRPr/>
            </a:pPr>
            <a:r>
              <a:rPr lang="da-DK" sz="2000" dirty="0" smtClean="0">
                <a:latin typeface="Helvetica" charset="0"/>
                <a:ea typeface="MS PGothic" charset="0"/>
              </a:rPr>
              <a:t>Problemer </a:t>
            </a:r>
            <a:r>
              <a:rPr lang="da-DK" sz="2000" dirty="0">
                <a:latin typeface="Helvetica" charset="0"/>
                <a:ea typeface="MS PGothic" charset="0"/>
              </a:rPr>
              <a:t>med korttidshukommelsen, det tager længere tid at udføre rutineopgaver, svært ved verbal hukommelse fx at huske en samtale, svært ved at lære nyt og følelsen af mental tåge er dokumenteret i Silverman.</a:t>
            </a:r>
          </a:p>
          <a:p>
            <a:pPr marL="0" indent="0">
              <a:lnSpc>
                <a:spcPct val="100000"/>
              </a:lnSpc>
              <a:buNone/>
              <a:defRPr/>
            </a:pPr>
            <a:r>
              <a:rPr lang="da-DK" sz="1400" i="1" dirty="0">
                <a:latin typeface="Helvetica" charset="0"/>
                <a:ea typeface="MS PGothic" charset="0"/>
              </a:rPr>
              <a:t>Kilde</a:t>
            </a:r>
            <a:r>
              <a:rPr lang="en-GB" sz="1400" i="1" dirty="0">
                <a:latin typeface="Helvetica" charset="0"/>
                <a:ea typeface="MS PGothic" charset="0"/>
              </a:rPr>
              <a:t>: Silverman DH et al: ”Altered front cortical, cerebellar, and basal ganglia activity in adjuvant-treated breast</a:t>
            </a:r>
          </a:p>
          <a:p>
            <a:pPr marL="0" indent="0">
              <a:lnSpc>
                <a:spcPct val="100000"/>
              </a:lnSpc>
              <a:buNone/>
              <a:defRPr/>
            </a:pPr>
            <a:r>
              <a:rPr lang="en-GB" sz="1400" i="1" dirty="0">
                <a:latin typeface="Helvetica" charset="0"/>
                <a:ea typeface="MS PGothic" charset="0"/>
              </a:rPr>
              <a:t>cancer survivors 5-10 years after chemotherapy. Breast Cancer research and Treatment 2007;103(3):303-311</a:t>
            </a:r>
            <a:endParaRPr lang="en-GB" sz="2000" i="1" dirty="0">
              <a:latin typeface="Helvetica" charset="0"/>
              <a:ea typeface="MS PGothic" charset="0"/>
            </a:endParaRPr>
          </a:p>
          <a:p>
            <a:pPr>
              <a:defRPr/>
            </a:pPr>
            <a:endParaRPr lang="en-GB" sz="2000" dirty="0">
              <a:latin typeface="Helvetica" charset="0"/>
              <a:ea typeface="MS PGothic" charset="0"/>
            </a:endParaRPr>
          </a:p>
          <a:p>
            <a:endParaRPr lang="en-US" sz="2000" dirty="0"/>
          </a:p>
        </p:txBody>
      </p:sp>
      <p:pic>
        <p:nvPicPr>
          <p:cNvPr id="4" name="Pladsholder til indhold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34593337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0348"/>
            <a:ext cx="10515600" cy="744870"/>
          </a:xfrm>
        </p:spPr>
        <p:txBody>
          <a:bodyPr>
            <a:normAutofit/>
          </a:bodyPr>
          <a:lstStyle/>
          <a:p>
            <a:r>
              <a:rPr lang="en-US" sz="3200" dirty="0" err="1" smtClean="0"/>
              <a:t>Hukommelse</a:t>
            </a:r>
            <a:r>
              <a:rPr lang="en-US" sz="3200" dirty="0" smtClean="0"/>
              <a:t>- </a:t>
            </a:r>
            <a:r>
              <a:rPr lang="en-US" sz="3200" dirty="0" err="1" smtClean="0"/>
              <a:t>og</a:t>
            </a:r>
            <a:r>
              <a:rPr lang="en-US" sz="3200" dirty="0" smtClean="0"/>
              <a:t> </a:t>
            </a:r>
            <a:r>
              <a:rPr lang="en-US" sz="3200" dirty="0" err="1" smtClean="0"/>
              <a:t>koncentrationsbesvær</a:t>
            </a:r>
            <a:endParaRPr lang="en-US" sz="3200" dirty="0"/>
          </a:p>
        </p:txBody>
      </p:sp>
      <p:sp>
        <p:nvSpPr>
          <p:cNvPr id="3" name="Content Placeholder 2"/>
          <p:cNvSpPr>
            <a:spLocks noGrp="1"/>
          </p:cNvSpPr>
          <p:nvPr>
            <p:ph idx="1"/>
          </p:nvPr>
        </p:nvSpPr>
        <p:spPr>
          <a:xfrm>
            <a:off x="838200" y="1721750"/>
            <a:ext cx="10515600" cy="5136249"/>
          </a:xfrm>
        </p:spPr>
        <p:txBody>
          <a:bodyPr>
            <a:normAutofit/>
          </a:bodyPr>
          <a:lstStyle/>
          <a:p>
            <a:r>
              <a:rPr lang="da-DK" sz="1600" dirty="0"/>
              <a:t>Senfølger (+20 </a:t>
            </a:r>
            <a:r>
              <a:rPr lang="da-DK" sz="1600" dirty="0" err="1"/>
              <a:t>år</a:t>
            </a:r>
            <a:r>
              <a:rPr lang="da-DK" sz="1600" dirty="0"/>
              <a:t>) </a:t>
            </a:r>
          </a:p>
          <a:p>
            <a:r>
              <a:rPr lang="da-DK" sz="1600" dirty="0"/>
              <a:t>20 </a:t>
            </a:r>
            <a:r>
              <a:rPr lang="da-DK" sz="1600" dirty="0" err="1"/>
              <a:t>år</a:t>
            </a:r>
            <a:r>
              <a:rPr lang="da-DK" sz="1600" dirty="0"/>
              <a:t> efter behandling: </a:t>
            </a:r>
          </a:p>
          <a:p>
            <a:r>
              <a:rPr lang="da-DK" sz="1600" dirty="0" smtClean="0"/>
              <a:t>Nedsat </a:t>
            </a:r>
            <a:r>
              <a:rPr lang="da-DK" sz="1600" dirty="0"/>
              <a:t>hukommelse, </a:t>
            </a:r>
            <a:r>
              <a:rPr lang="da-DK" sz="1600" dirty="0" smtClean="0"/>
              <a:t>arbejdstempo</a:t>
            </a:r>
            <a:r>
              <a:rPr lang="da-DK" sz="1600" dirty="0"/>
              <a:t>, eksekutive funktioner samt reaktionstid blandt kemobehandlede brystkræftoverlevere (N=196) sammenlignet med raske kvinder (N=1509) </a:t>
            </a:r>
          </a:p>
          <a:p>
            <a:r>
              <a:rPr lang="da-DK" sz="1600" dirty="0"/>
              <a:t>r</a:t>
            </a:r>
            <a:r>
              <a:rPr lang="da-DK" sz="1600" dirty="0" smtClean="0"/>
              <a:t>educeret </a:t>
            </a:r>
            <a:r>
              <a:rPr lang="da-DK" sz="1600" dirty="0"/>
              <a:t>hjernemasse blandt brystkræftoverlevere der modtog kemoterapi (N=189) sammenlignet </a:t>
            </a:r>
          </a:p>
          <a:p>
            <a:r>
              <a:rPr lang="da-DK" sz="1600" dirty="0"/>
              <a:t>med raske kontrolpersoner (N=368) Koppelmans et al., 2011, 2012 </a:t>
            </a:r>
            <a:endParaRPr lang="da-DK" sz="1600" dirty="0" smtClean="0"/>
          </a:p>
          <a:p>
            <a:endParaRPr lang="da-DK" sz="1600" dirty="0"/>
          </a:p>
          <a:p>
            <a:pPr marL="0" indent="0">
              <a:buNone/>
            </a:pPr>
            <a:r>
              <a:rPr lang="da-DK" sz="1600" dirty="0" smtClean="0"/>
              <a:t>Kilde: Ali </a:t>
            </a:r>
            <a:r>
              <a:rPr lang="da-DK" sz="1600" dirty="0" err="1"/>
              <a:t>Amidi</a:t>
            </a:r>
            <a:r>
              <a:rPr lang="da-DK" sz="1600" dirty="0"/>
              <a:t>, 2017 </a:t>
            </a:r>
          </a:p>
          <a:p>
            <a:pPr marL="0" indent="0">
              <a:buNone/>
            </a:pPr>
            <a:r>
              <a:rPr lang="da-DK" sz="1600" dirty="0"/>
              <a:t>UNIT FOR </a:t>
            </a:r>
            <a:r>
              <a:rPr lang="da-DK" sz="1600" dirty="0" smtClean="0"/>
              <a:t>PSYCHOONCOLOGY, Århus Universitet </a:t>
            </a:r>
            <a:endParaRPr lang="da-DK" sz="1600" dirty="0"/>
          </a:p>
          <a:p>
            <a:pPr marL="0" indent="0">
              <a:buNone/>
            </a:pPr>
            <a:r>
              <a:rPr lang="en-US" sz="1600" i="1" dirty="0" err="1" smtClean="0">
                <a:latin typeface="Helvetica" charset="0"/>
                <a:ea typeface="MS PGothic" charset="0"/>
              </a:rPr>
              <a:t>Kilde</a:t>
            </a:r>
            <a:r>
              <a:rPr lang="en-US" sz="1600" i="1" dirty="0" smtClean="0">
                <a:latin typeface="Helvetica" charset="0"/>
                <a:ea typeface="MS PGothic" charset="0"/>
              </a:rPr>
              <a:t>: </a:t>
            </a:r>
            <a:r>
              <a:rPr lang="en-US" sz="1600" i="1" dirty="0" err="1" smtClean="0">
                <a:latin typeface="Helvetica" charset="0"/>
                <a:ea typeface="MS PGothic" charset="0"/>
              </a:rPr>
              <a:t>senfoelger.dk</a:t>
            </a:r>
            <a:r>
              <a:rPr lang="en-US" sz="1600" i="1" dirty="0" smtClean="0">
                <a:latin typeface="Helvetica" charset="0"/>
                <a:ea typeface="MS PGothic" charset="0"/>
              </a:rPr>
              <a:t>- </a:t>
            </a:r>
            <a:r>
              <a:rPr lang="en-US" sz="1600" i="1" dirty="0" err="1" smtClean="0">
                <a:latin typeface="Helvetica" charset="0"/>
                <a:ea typeface="MS PGothic" charset="0"/>
              </a:rPr>
              <a:t>hvor</a:t>
            </a:r>
            <a:r>
              <a:rPr lang="en-US" sz="1600" i="1" dirty="0" smtClean="0">
                <a:latin typeface="Helvetica" charset="0"/>
                <a:ea typeface="MS PGothic" charset="0"/>
              </a:rPr>
              <a:t> Ali </a:t>
            </a:r>
            <a:r>
              <a:rPr lang="en-US" sz="1600" i="1" dirty="0" err="1" smtClean="0">
                <a:latin typeface="Helvetica" charset="0"/>
                <a:ea typeface="MS PGothic" charset="0"/>
              </a:rPr>
              <a:t>Amidis</a:t>
            </a:r>
            <a:r>
              <a:rPr lang="en-US" sz="1600" i="1" dirty="0" smtClean="0">
                <a:latin typeface="Helvetica" charset="0"/>
                <a:ea typeface="MS PGothic" charset="0"/>
              </a:rPr>
              <a:t> overhead </a:t>
            </a:r>
            <a:r>
              <a:rPr lang="en-US" sz="1600" i="1" dirty="0" err="1" smtClean="0">
                <a:latin typeface="Helvetica" charset="0"/>
                <a:ea typeface="MS PGothic" charset="0"/>
              </a:rPr>
              <a:t>findes</a:t>
            </a:r>
            <a:r>
              <a:rPr lang="en-US" sz="1600" i="1" dirty="0" smtClean="0">
                <a:latin typeface="Helvetica" charset="0"/>
                <a:ea typeface="MS PGothic" charset="0"/>
              </a:rPr>
              <a:t> I </a:t>
            </a:r>
            <a:r>
              <a:rPr lang="en-US" sz="1600" i="1" dirty="0" err="1" smtClean="0">
                <a:latin typeface="Helvetica" charset="0"/>
                <a:ea typeface="MS PGothic" charset="0"/>
              </a:rPr>
              <a:t>forbindelse</a:t>
            </a:r>
            <a:r>
              <a:rPr lang="en-US" sz="1600" i="1" dirty="0" smtClean="0">
                <a:latin typeface="Helvetica" charset="0"/>
                <a:ea typeface="MS PGothic" charset="0"/>
              </a:rPr>
              <a:t> med </a:t>
            </a:r>
            <a:r>
              <a:rPr lang="en-US" sz="1600" i="1" dirty="0" err="1" smtClean="0">
                <a:latin typeface="Helvetica" charset="0"/>
                <a:ea typeface="MS PGothic" charset="0"/>
              </a:rPr>
              <a:t>forskning</a:t>
            </a:r>
            <a:r>
              <a:rPr lang="en-US" sz="1600" i="1" dirty="0" smtClean="0">
                <a:latin typeface="Helvetica" charset="0"/>
                <a:ea typeface="MS PGothic" charset="0"/>
              </a:rPr>
              <a:t> </a:t>
            </a:r>
            <a:r>
              <a:rPr lang="en-US" sz="1600" i="1" dirty="0" err="1" smtClean="0">
                <a:latin typeface="Helvetica" charset="0"/>
                <a:ea typeface="MS PGothic" charset="0"/>
              </a:rPr>
              <a:t>inden</a:t>
            </a:r>
            <a:r>
              <a:rPr lang="en-US" sz="1600" i="1" dirty="0" smtClean="0">
                <a:latin typeface="Helvetica" charset="0"/>
                <a:ea typeface="MS PGothic" charset="0"/>
              </a:rPr>
              <a:t> for </a:t>
            </a:r>
            <a:r>
              <a:rPr lang="en-US" sz="1600" i="1" dirty="0" err="1" smtClean="0">
                <a:latin typeface="Helvetica" charset="0"/>
                <a:ea typeface="MS PGothic" charset="0"/>
              </a:rPr>
              <a:t>brystkræft</a:t>
            </a:r>
            <a:r>
              <a:rPr lang="en-US" sz="1600" i="1" dirty="0" smtClean="0">
                <a:latin typeface="Helvetica" charset="0"/>
                <a:ea typeface="MS PGothic" charset="0"/>
              </a:rPr>
              <a:t>.</a:t>
            </a:r>
            <a:endParaRPr lang="en-US" sz="1600" i="1" dirty="0">
              <a:latin typeface="Helvetica" charset="0"/>
              <a:ea typeface="MS PGothic" charset="0"/>
            </a:endParaRPr>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27735486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0044"/>
            <a:ext cx="10515600" cy="1209976"/>
          </a:xfrm>
        </p:spPr>
        <p:txBody>
          <a:bodyPr>
            <a:normAutofit fontScale="90000"/>
          </a:bodyPr>
          <a:lstStyle/>
          <a:p>
            <a:r>
              <a:rPr lang="en-US" sz="3200" dirty="0" err="1" smtClean="0"/>
              <a:t>Hukommelse</a:t>
            </a:r>
            <a:r>
              <a:rPr lang="en-US" sz="3200" dirty="0" smtClean="0"/>
              <a:t>- </a:t>
            </a:r>
            <a:r>
              <a:rPr lang="en-US" sz="3200" dirty="0" err="1" smtClean="0"/>
              <a:t>og</a:t>
            </a:r>
            <a:r>
              <a:rPr lang="en-US" sz="3200" dirty="0" smtClean="0"/>
              <a:t> </a:t>
            </a:r>
            <a:r>
              <a:rPr lang="en-US" sz="3200" dirty="0" err="1" smtClean="0"/>
              <a:t>koncentrationsbesvær</a:t>
            </a:r>
            <a:r>
              <a:rPr lang="en-US" sz="3200" dirty="0" smtClean="0"/>
              <a:t> </a:t>
            </a:r>
            <a:br>
              <a:rPr lang="en-US" sz="3200" dirty="0" smtClean="0"/>
            </a:br>
            <a:r>
              <a:rPr lang="en-US" sz="3200" dirty="0" smtClean="0"/>
              <a:t/>
            </a:r>
            <a:br>
              <a:rPr lang="en-US" sz="3200" dirty="0" smtClean="0"/>
            </a:br>
            <a:r>
              <a:rPr lang="en-US" sz="3200" dirty="0" err="1" smtClean="0"/>
              <a:t>hvad</a:t>
            </a:r>
            <a:r>
              <a:rPr lang="en-US" sz="3200" dirty="0" smtClean="0"/>
              <a:t> </a:t>
            </a:r>
            <a:r>
              <a:rPr lang="en-US" sz="3200" dirty="0" err="1" smtClean="0"/>
              <a:t>kan</a:t>
            </a:r>
            <a:r>
              <a:rPr lang="en-US" sz="3200" dirty="0" smtClean="0"/>
              <a:t> du </a:t>
            </a:r>
            <a:r>
              <a:rPr lang="en-US" sz="3200" dirty="0" err="1" smtClean="0"/>
              <a:t>selv</a:t>
            </a:r>
            <a:r>
              <a:rPr lang="en-US" sz="3200" dirty="0" smtClean="0"/>
              <a:t> </a:t>
            </a:r>
            <a:r>
              <a:rPr lang="en-US" sz="3200" dirty="0" err="1" smtClean="0"/>
              <a:t>gøre</a:t>
            </a:r>
            <a:r>
              <a:rPr lang="en-US" sz="3200" dirty="0" smtClean="0"/>
              <a:t> ?</a:t>
            </a:r>
            <a:endParaRPr lang="en-US" sz="3200" dirty="0"/>
          </a:p>
        </p:txBody>
      </p:sp>
      <p:sp>
        <p:nvSpPr>
          <p:cNvPr id="3" name="Content Placeholder 2"/>
          <p:cNvSpPr>
            <a:spLocks noGrp="1"/>
          </p:cNvSpPr>
          <p:nvPr>
            <p:ph idx="1"/>
          </p:nvPr>
        </p:nvSpPr>
        <p:spPr>
          <a:xfrm>
            <a:off x="838200" y="2039235"/>
            <a:ext cx="10515600" cy="4137727"/>
          </a:xfrm>
        </p:spPr>
        <p:txBody>
          <a:bodyPr>
            <a:normAutofit/>
          </a:bodyPr>
          <a:lstStyle/>
          <a:p>
            <a:pPr marL="0" indent="0">
              <a:buNone/>
            </a:pPr>
            <a:endParaRPr lang="en-US" sz="2400" dirty="0" smtClean="0"/>
          </a:p>
          <a:p>
            <a:pPr marL="0" indent="0">
              <a:buNone/>
            </a:pPr>
            <a:endParaRPr lang="en-US" sz="2400" dirty="0"/>
          </a:p>
          <a:p>
            <a:pPr marL="0" indent="0">
              <a:buNone/>
            </a:pPr>
            <a:r>
              <a:rPr lang="en-US" sz="2400" dirty="0" err="1" smtClean="0"/>
              <a:t>Gode</a:t>
            </a:r>
            <a:r>
              <a:rPr lang="en-US" sz="2400" dirty="0" smtClean="0"/>
              <a:t> </a:t>
            </a:r>
            <a:r>
              <a:rPr lang="en-US" sz="2400" dirty="0" err="1" smtClean="0"/>
              <a:t>råd</a:t>
            </a:r>
            <a:r>
              <a:rPr lang="en-US" sz="2400" dirty="0" smtClean="0"/>
              <a:t> </a:t>
            </a:r>
            <a:r>
              <a:rPr lang="en-US" sz="2400" dirty="0" err="1" smtClean="0"/>
              <a:t>til</a:t>
            </a:r>
            <a:r>
              <a:rPr lang="en-US" sz="2400" dirty="0" smtClean="0"/>
              <a:t> at give din </a:t>
            </a:r>
            <a:r>
              <a:rPr lang="en-US" sz="2400" dirty="0" err="1" smtClean="0"/>
              <a:t>hjerne</a:t>
            </a:r>
            <a:r>
              <a:rPr lang="en-US" sz="2400" dirty="0" smtClean="0"/>
              <a:t> de </a:t>
            </a:r>
            <a:r>
              <a:rPr lang="en-US" sz="2400" dirty="0" err="1" smtClean="0"/>
              <a:t>bedste</a:t>
            </a:r>
            <a:r>
              <a:rPr lang="en-US" sz="2400" dirty="0" smtClean="0"/>
              <a:t> </a:t>
            </a:r>
            <a:r>
              <a:rPr lang="en-US" sz="2400" dirty="0" err="1" smtClean="0"/>
              <a:t>betingelser</a:t>
            </a:r>
            <a:endParaRPr lang="en-US" sz="2400" dirty="0" smtClean="0"/>
          </a:p>
          <a:p>
            <a:pPr marL="0" indent="0">
              <a:buNone/>
            </a:pPr>
            <a:endParaRPr lang="en-US" sz="2400" dirty="0">
              <a:latin typeface="Tahoma" charset="0"/>
              <a:cs typeface="Arial" charset="0"/>
            </a:endParaRPr>
          </a:p>
          <a:p>
            <a:pPr marL="0" indent="0">
              <a:buNone/>
            </a:pPr>
            <a:r>
              <a:rPr lang="en-US" sz="1800" b="1" dirty="0" smtClean="0">
                <a:latin typeface="Tahoma" charset="0"/>
                <a:cs typeface="Arial" charset="0"/>
              </a:rPr>
              <a:t>SE</a:t>
            </a:r>
            <a:r>
              <a:rPr lang="en-US" sz="1800" dirty="0" smtClean="0">
                <a:latin typeface="Tahoma" charset="0"/>
                <a:cs typeface="Arial" charset="0"/>
              </a:rPr>
              <a:t> </a:t>
            </a:r>
            <a:r>
              <a:rPr lang="en-US" sz="1800" dirty="0" err="1" smtClean="0">
                <a:latin typeface="Tahoma" charset="0"/>
                <a:cs typeface="Arial" charset="0"/>
              </a:rPr>
              <a:t>udleveret</a:t>
            </a:r>
            <a:r>
              <a:rPr lang="en-US" sz="1800" dirty="0" smtClean="0">
                <a:latin typeface="Tahoma" charset="0"/>
                <a:cs typeface="Arial" charset="0"/>
              </a:rPr>
              <a:t> </a:t>
            </a:r>
            <a:r>
              <a:rPr lang="en-US" sz="1800" dirty="0" err="1" smtClean="0">
                <a:latin typeface="Tahoma" charset="0"/>
                <a:cs typeface="Arial" charset="0"/>
              </a:rPr>
              <a:t>matriale</a:t>
            </a:r>
            <a:r>
              <a:rPr lang="en-US" sz="1800" dirty="0" smtClean="0">
                <a:latin typeface="Tahoma" charset="0"/>
                <a:cs typeface="Arial" charset="0"/>
              </a:rPr>
              <a:t> den 11. marts 2017, Kolding, </a:t>
            </a:r>
            <a:r>
              <a:rPr lang="en-US" sz="1800" dirty="0" err="1" smtClean="0">
                <a:latin typeface="Tahoma" charset="0"/>
                <a:cs typeface="Arial" charset="0"/>
              </a:rPr>
              <a:t>udarbejdet</a:t>
            </a:r>
            <a:r>
              <a:rPr lang="en-US" sz="1800" dirty="0" smtClean="0">
                <a:latin typeface="Tahoma" charset="0"/>
                <a:cs typeface="Arial" charset="0"/>
              </a:rPr>
              <a:t> </a:t>
            </a:r>
            <a:r>
              <a:rPr lang="en-US" sz="1800" dirty="0" err="1" smtClean="0">
                <a:latin typeface="Tahoma" charset="0"/>
                <a:cs typeface="Arial" charset="0"/>
              </a:rPr>
              <a:t>af</a:t>
            </a:r>
            <a:r>
              <a:rPr lang="en-US" sz="1800" dirty="0" smtClean="0">
                <a:latin typeface="Tahoma" charset="0"/>
                <a:cs typeface="Arial" charset="0"/>
              </a:rPr>
              <a:t> </a:t>
            </a:r>
            <a:r>
              <a:rPr lang="en-US" sz="1800" dirty="0" err="1" smtClean="0">
                <a:latin typeface="Tahoma" charset="0"/>
                <a:cs typeface="Arial" charset="0"/>
              </a:rPr>
              <a:t>Cand.psyk</a:t>
            </a:r>
            <a:r>
              <a:rPr lang="en-US" sz="1800" dirty="0" smtClean="0">
                <a:latin typeface="Tahoma" charset="0"/>
                <a:cs typeface="Arial" charset="0"/>
              </a:rPr>
              <a:t> </a:t>
            </a:r>
            <a:r>
              <a:rPr lang="en-US" sz="1800" dirty="0" err="1" smtClean="0">
                <a:latin typeface="Tahoma" charset="0"/>
                <a:cs typeface="Arial" charset="0"/>
              </a:rPr>
              <a:t>Malene</a:t>
            </a:r>
            <a:r>
              <a:rPr lang="en-US" sz="1800" dirty="0" smtClean="0">
                <a:latin typeface="Tahoma" charset="0"/>
                <a:cs typeface="Arial" charset="0"/>
              </a:rPr>
              <a:t> </a:t>
            </a:r>
            <a:r>
              <a:rPr lang="en-US" sz="1800" dirty="0" err="1" smtClean="0">
                <a:latin typeface="Tahoma" charset="0"/>
                <a:cs typeface="Arial" charset="0"/>
              </a:rPr>
              <a:t>Flensborg</a:t>
            </a:r>
            <a:r>
              <a:rPr lang="en-US" sz="1800" dirty="0" smtClean="0">
                <a:latin typeface="Tahoma" charset="0"/>
                <a:cs typeface="Arial" charset="0"/>
              </a:rPr>
              <a:t> </a:t>
            </a:r>
            <a:r>
              <a:rPr lang="en-US" sz="1800" dirty="0" err="1" smtClean="0">
                <a:latin typeface="Tahoma" charset="0"/>
                <a:cs typeface="Arial" charset="0"/>
              </a:rPr>
              <a:t>og</a:t>
            </a:r>
            <a:r>
              <a:rPr lang="en-US" sz="1800" dirty="0" smtClean="0">
                <a:latin typeface="Tahoma" charset="0"/>
                <a:cs typeface="Arial" charset="0"/>
              </a:rPr>
              <a:t> </a:t>
            </a:r>
            <a:r>
              <a:rPr lang="en-US" sz="1800" dirty="0" err="1" smtClean="0">
                <a:latin typeface="Tahoma" charset="0"/>
                <a:cs typeface="Arial" charset="0"/>
              </a:rPr>
              <a:t>Cand</a:t>
            </a:r>
            <a:r>
              <a:rPr lang="en-US" sz="1800" dirty="0" smtClean="0">
                <a:latin typeface="Tahoma" charset="0"/>
                <a:cs typeface="Arial" charset="0"/>
              </a:rPr>
              <a:t>. Psych Ali </a:t>
            </a:r>
            <a:r>
              <a:rPr lang="en-US" sz="1800" dirty="0" err="1" smtClean="0">
                <a:latin typeface="Tahoma" charset="0"/>
                <a:cs typeface="Arial" charset="0"/>
              </a:rPr>
              <a:t>Amidi</a:t>
            </a:r>
            <a:r>
              <a:rPr lang="en-US" sz="1800" dirty="0" smtClean="0">
                <a:latin typeface="Tahoma" charset="0"/>
                <a:cs typeface="Arial" charset="0"/>
              </a:rPr>
              <a:t>. </a:t>
            </a:r>
            <a:r>
              <a:rPr lang="en-US" sz="1800" dirty="0" err="1" smtClean="0">
                <a:latin typeface="Tahoma" charset="0"/>
                <a:cs typeface="Arial" charset="0"/>
              </a:rPr>
              <a:t>Enhed</a:t>
            </a:r>
            <a:r>
              <a:rPr lang="en-US" sz="1800" dirty="0" smtClean="0">
                <a:latin typeface="Tahoma" charset="0"/>
                <a:cs typeface="Arial" charset="0"/>
              </a:rPr>
              <a:t> for </a:t>
            </a:r>
            <a:r>
              <a:rPr lang="en-US" sz="1800" dirty="0" err="1" smtClean="0">
                <a:latin typeface="Tahoma" charset="0"/>
                <a:cs typeface="Arial" charset="0"/>
              </a:rPr>
              <a:t>Psykoonkologogi</a:t>
            </a:r>
            <a:r>
              <a:rPr lang="en-US" sz="1800" dirty="0" smtClean="0">
                <a:latin typeface="Tahoma" charset="0"/>
                <a:cs typeface="Arial" charset="0"/>
              </a:rPr>
              <a:t> </a:t>
            </a:r>
            <a:r>
              <a:rPr lang="en-US" sz="1800" dirty="0" err="1" smtClean="0">
                <a:latin typeface="Tahoma" charset="0"/>
                <a:cs typeface="Arial" charset="0"/>
              </a:rPr>
              <a:t>og</a:t>
            </a:r>
            <a:r>
              <a:rPr lang="en-US" sz="1800" dirty="0" smtClean="0">
                <a:latin typeface="Tahoma" charset="0"/>
                <a:cs typeface="Arial" charset="0"/>
              </a:rPr>
              <a:t> </a:t>
            </a:r>
            <a:r>
              <a:rPr lang="en-US" sz="1800" dirty="0" err="1" smtClean="0">
                <a:latin typeface="Tahoma" charset="0"/>
                <a:cs typeface="Arial" charset="0"/>
              </a:rPr>
              <a:t>Sundhedspsykologi</a:t>
            </a:r>
            <a:endParaRPr lang="en-US" sz="1800" dirty="0" smtClean="0">
              <a:latin typeface="Tahoma" charset="0"/>
              <a:cs typeface="Arial" charset="0"/>
            </a:endParaRPr>
          </a:p>
          <a:p>
            <a:pPr marL="0" indent="0">
              <a:buNone/>
            </a:pPr>
            <a:endParaRPr lang="en-US" sz="1800" dirty="0">
              <a:latin typeface="Tahoma" charset="0"/>
              <a:cs typeface="Arial" charset="0"/>
            </a:endParaRPr>
          </a:p>
          <a:p>
            <a:pPr marL="0" indent="0">
              <a:buNone/>
            </a:pPr>
            <a:r>
              <a:rPr lang="en-US" sz="1800" dirty="0" err="1" smtClean="0">
                <a:latin typeface="Tahoma" charset="0"/>
                <a:cs typeface="Arial" charset="0"/>
              </a:rPr>
              <a:t>Udleveret</a:t>
            </a:r>
            <a:r>
              <a:rPr lang="en-US" sz="1800" dirty="0" smtClean="0">
                <a:latin typeface="Tahoma" charset="0"/>
                <a:cs typeface="Arial" charset="0"/>
              </a:rPr>
              <a:t> </a:t>
            </a:r>
            <a:r>
              <a:rPr lang="en-US" sz="1800" dirty="0" err="1" smtClean="0">
                <a:latin typeface="Tahoma" charset="0"/>
                <a:cs typeface="Arial" charset="0"/>
              </a:rPr>
              <a:t>af</a:t>
            </a:r>
            <a:r>
              <a:rPr lang="en-US" sz="1800" dirty="0" smtClean="0">
                <a:latin typeface="Tahoma" charset="0"/>
                <a:cs typeface="Arial" charset="0"/>
              </a:rPr>
              <a:t> </a:t>
            </a:r>
            <a:r>
              <a:rPr lang="en-US" sz="1800" dirty="0" err="1" smtClean="0">
                <a:latin typeface="Tahoma" charset="0"/>
                <a:cs typeface="Arial" charset="0"/>
              </a:rPr>
              <a:t>Senfølgerforeningen</a:t>
            </a:r>
            <a:endParaRPr lang="da-DK" sz="1600" dirty="0">
              <a:latin typeface="Tahoma" charset="0"/>
              <a:cs typeface="Arial" charset="0"/>
            </a:endParaRPr>
          </a:p>
          <a:p>
            <a:endParaRPr lang="da-DK" sz="1800" dirty="0">
              <a:latin typeface="Helvetica" charset="0"/>
              <a:ea typeface="MS PGothic" charset="0"/>
            </a:endParaRPr>
          </a:p>
          <a:p>
            <a:pPr marL="0" indent="0">
              <a:buNone/>
            </a:pPr>
            <a:endParaRPr lang="da-DK" altLang="ja-JP" sz="1800" dirty="0">
              <a:latin typeface="Helvetica" charset="0"/>
              <a:ea typeface="MS PGothic" charset="0"/>
            </a:endParaRPr>
          </a:p>
          <a:p>
            <a:endParaRPr lang="en-US" sz="1800" dirty="0" smtClean="0"/>
          </a:p>
          <a:p>
            <a:endParaRPr lang="en-US" sz="2400"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10444620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57083"/>
            <a:ext cx="10515600" cy="933606"/>
          </a:xfrm>
        </p:spPr>
        <p:txBody>
          <a:bodyPr>
            <a:normAutofit/>
          </a:bodyPr>
          <a:lstStyle/>
          <a:p>
            <a:r>
              <a:rPr lang="en-US" sz="3200" dirty="0" smtClean="0"/>
              <a:t>Depression</a:t>
            </a:r>
            <a:endParaRPr lang="en-US" sz="3200" dirty="0"/>
          </a:p>
        </p:txBody>
      </p:sp>
      <p:sp>
        <p:nvSpPr>
          <p:cNvPr id="3" name="Content Placeholder 2"/>
          <p:cNvSpPr>
            <a:spLocks noGrp="1"/>
          </p:cNvSpPr>
          <p:nvPr>
            <p:ph idx="1"/>
          </p:nvPr>
        </p:nvSpPr>
        <p:spPr>
          <a:xfrm>
            <a:off x="838200" y="1636273"/>
            <a:ext cx="10515600" cy="4884398"/>
          </a:xfrm>
        </p:spPr>
        <p:txBody>
          <a:bodyPr>
            <a:normAutofit/>
          </a:bodyPr>
          <a:lstStyle/>
          <a:p>
            <a:pPr marL="0" indent="0">
              <a:buNone/>
            </a:pPr>
            <a:r>
              <a:rPr lang="da-DK" sz="2000" i="1" dirty="0">
                <a:latin typeface="Helvetica" charset="0"/>
                <a:ea typeface="MS PGothic" charset="0"/>
              </a:rPr>
              <a:t>”Vi er sårbare. Bare nogle kloge mennesker kunne fortælle mig, om det bliver </a:t>
            </a:r>
          </a:p>
          <a:p>
            <a:pPr marL="0" indent="0">
              <a:buNone/>
            </a:pPr>
            <a:r>
              <a:rPr lang="da-DK" sz="2000" i="1" dirty="0">
                <a:latin typeface="Helvetica" charset="0"/>
                <a:ea typeface="MS PGothic" charset="0"/>
              </a:rPr>
              <a:t>værre eller bedre og i givet fald, hvornår; jeg er trist, træt og magter ikke det</a:t>
            </a:r>
          </a:p>
          <a:p>
            <a:pPr marL="0" indent="0">
              <a:buNone/>
            </a:pPr>
            <a:r>
              <a:rPr lang="da-DK" sz="2000" i="1" dirty="0">
                <a:latin typeface="Helvetica" charset="0"/>
                <a:ea typeface="MS PGothic" charset="0"/>
              </a:rPr>
              <a:t>samme før før. Klare meldinger om senfølger efterlyses”</a:t>
            </a:r>
          </a:p>
          <a:p>
            <a:pPr marL="0" indent="0">
              <a:buNone/>
            </a:pPr>
            <a:r>
              <a:rPr lang="da-DK" sz="2000" i="1" dirty="0">
                <a:latin typeface="Helvetica" charset="0"/>
                <a:ea typeface="MS PGothic" charset="0"/>
              </a:rPr>
              <a:t>Kilde: </a:t>
            </a:r>
            <a:r>
              <a:rPr lang="da-DK" sz="2000" i="1" dirty="0">
                <a:latin typeface="Helvetica" charset="0"/>
                <a:ea typeface="MS PGothic" charset="0"/>
                <a:hlinkClick r:id="rId2"/>
              </a:rPr>
              <a:t>www.senfoelger.dk</a:t>
            </a:r>
            <a:endParaRPr lang="da-DK" sz="2000" i="1" dirty="0">
              <a:latin typeface="Helvetica" charset="0"/>
              <a:ea typeface="MS PGothic" charset="0"/>
            </a:endParaRPr>
          </a:p>
          <a:p>
            <a:endParaRPr lang="da-DK" sz="2000" dirty="0">
              <a:latin typeface="Helvetica" charset="0"/>
              <a:ea typeface="MS PGothic" charset="0"/>
            </a:endParaRPr>
          </a:p>
          <a:p>
            <a:pPr marL="0" indent="0">
              <a:buNone/>
            </a:pPr>
            <a:r>
              <a:rPr lang="da-DK" sz="2000" dirty="0">
                <a:latin typeface="Helvetica" charset="0"/>
                <a:ea typeface="MS PGothic" charset="0"/>
              </a:rPr>
              <a:t>Mellem hver 3. og 4. kræftpatient udvikler angst og tristhed</a:t>
            </a:r>
          </a:p>
          <a:p>
            <a:pPr marL="0" indent="0">
              <a:buNone/>
            </a:pPr>
            <a:r>
              <a:rPr lang="da-DK" sz="2000" dirty="0">
                <a:latin typeface="Helvetica" charset="0"/>
                <a:ea typeface="MS PGothic" charset="0"/>
              </a:rPr>
              <a:t>Hver 5. kræftpatient får en behandlingskrævende depression</a:t>
            </a:r>
          </a:p>
          <a:p>
            <a:pPr marL="0" indent="0">
              <a:buNone/>
            </a:pPr>
            <a:r>
              <a:rPr lang="da-DK" sz="2000" dirty="0" smtClean="0">
                <a:latin typeface="Helvetica" charset="0"/>
                <a:ea typeface="MS PGothic" charset="0"/>
              </a:rPr>
              <a:t>Kræftpatienter med brystkræft </a:t>
            </a:r>
            <a:r>
              <a:rPr lang="da-DK" sz="2000" dirty="0">
                <a:latin typeface="Helvetica" charset="0"/>
                <a:ea typeface="MS PGothic" charset="0"/>
              </a:rPr>
              <a:t>er op til </a:t>
            </a:r>
            <a:r>
              <a:rPr lang="da-DK" sz="2000" dirty="0" smtClean="0">
                <a:latin typeface="Helvetica" charset="0"/>
                <a:ea typeface="MS PGothic" charset="0"/>
              </a:rPr>
              <a:t>10 </a:t>
            </a:r>
            <a:r>
              <a:rPr lang="da-DK" sz="2000" dirty="0">
                <a:latin typeface="Helvetica" charset="0"/>
                <a:ea typeface="MS PGothic" charset="0"/>
              </a:rPr>
              <a:t>år efter, at diagnosen er stillet, i risiko for at udvikle en behandlingskrævende </a:t>
            </a:r>
            <a:r>
              <a:rPr lang="da-DK" sz="2000" dirty="0" smtClean="0">
                <a:latin typeface="Helvetica" charset="0"/>
                <a:ea typeface="MS PGothic" charset="0"/>
              </a:rPr>
              <a:t>depression (højest risiko v/ </a:t>
            </a:r>
            <a:r>
              <a:rPr lang="da-DK" sz="2000" dirty="0" err="1" smtClean="0">
                <a:latin typeface="Helvetica" charset="0"/>
                <a:ea typeface="MS PGothic" charset="0"/>
              </a:rPr>
              <a:t>komorbiditet</a:t>
            </a:r>
            <a:r>
              <a:rPr lang="da-DK" sz="2000" dirty="0" smtClean="0">
                <a:latin typeface="Helvetica" charset="0"/>
                <a:ea typeface="MS PGothic" charset="0"/>
              </a:rPr>
              <a:t>, og over 70 år)</a:t>
            </a:r>
            <a:endParaRPr lang="da-DK" sz="2000" dirty="0">
              <a:latin typeface="Helvetica" charset="0"/>
              <a:ea typeface="MS PGothic" charset="0"/>
            </a:endParaRPr>
          </a:p>
          <a:p>
            <a:pPr marL="0" indent="0">
              <a:lnSpc>
                <a:spcPct val="100000"/>
              </a:lnSpc>
              <a:buNone/>
            </a:pPr>
            <a:r>
              <a:rPr lang="da-DK" sz="1400" i="1" dirty="0" smtClean="0">
                <a:latin typeface="Helvetica" charset="0"/>
                <a:ea typeface="MS PGothic" charset="0"/>
              </a:rPr>
              <a:t>Kilde</a:t>
            </a:r>
            <a:r>
              <a:rPr lang="da-DK" sz="1400" i="1" dirty="0">
                <a:latin typeface="Helvetica" charset="0"/>
                <a:ea typeface="MS PGothic" charset="0"/>
              </a:rPr>
              <a:t>: Mitchell AJ, Chan M, Bhatti H, </a:t>
            </a:r>
            <a:r>
              <a:rPr lang="da-DK" sz="1400" i="1" dirty="0" err="1">
                <a:latin typeface="Helvetica" charset="0"/>
                <a:ea typeface="MS PGothic" charset="0"/>
              </a:rPr>
              <a:t>Halton</a:t>
            </a:r>
            <a:r>
              <a:rPr lang="da-DK" sz="1400" i="1" dirty="0">
                <a:latin typeface="Helvetica" charset="0"/>
                <a:ea typeface="MS PGothic" charset="0"/>
              </a:rPr>
              <a:t> M, </a:t>
            </a:r>
            <a:r>
              <a:rPr lang="da-DK" sz="1400" i="1" dirty="0" err="1">
                <a:latin typeface="Helvetica" charset="0"/>
                <a:ea typeface="MS PGothic" charset="0"/>
              </a:rPr>
              <a:t>Grassi</a:t>
            </a:r>
            <a:r>
              <a:rPr lang="da-DK" sz="1400" i="1" dirty="0">
                <a:latin typeface="Helvetica" charset="0"/>
                <a:ea typeface="MS PGothic" charset="0"/>
              </a:rPr>
              <a:t> L, Johansen C, </a:t>
            </a:r>
            <a:r>
              <a:rPr lang="da-DK" sz="1400" i="1" dirty="0" err="1">
                <a:latin typeface="Helvetica" charset="0"/>
                <a:ea typeface="MS PGothic" charset="0"/>
              </a:rPr>
              <a:t>Meader</a:t>
            </a:r>
            <a:r>
              <a:rPr lang="da-DK" sz="1400" i="1" dirty="0">
                <a:latin typeface="Helvetica" charset="0"/>
                <a:ea typeface="MS PGothic" charset="0"/>
              </a:rPr>
              <a:t> N. </a:t>
            </a:r>
            <a:r>
              <a:rPr lang="en-GB" sz="1400" i="1" dirty="0">
                <a:latin typeface="Helvetica" charset="0"/>
                <a:ea typeface="MS PGothic" charset="0"/>
              </a:rPr>
              <a:t>”Prevalence of depression, anxiety, and adjustment disorder in oncological, haematological, and palliative-care settings: a meta-analysis of 94 interview-based studies. The Lancet Oncology 2011;12, Issue 2:160-</a:t>
            </a:r>
            <a:r>
              <a:rPr lang="en-GB" sz="1400" i="1" dirty="0" smtClean="0">
                <a:latin typeface="Helvetica" charset="0"/>
                <a:ea typeface="MS PGothic" charset="0"/>
              </a:rPr>
              <a:t>174.</a:t>
            </a:r>
          </a:p>
          <a:p>
            <a:pPr marL="0" indent="0">
              <a:lnSpc>
                <a:spcPct val="100000"/>
              </a:lnSpc>
              <a:buNone/>
            </a:pPr>
            <a:r>
              <a:rPr lang="en-GB" sz="1400" i="1" dirty="0" err="1" smtClean="0">
                <a:latin typeface="Helvetica" charset="0"/>
                <a:ea typeface="MS PGothic" charset="0"/>
              </a:rPr>
              <a:t>Kilde</a:t>
            </a:r>
            <a:r>
              <a:rPr lang="en-GB" sz="1400" i="1" dirty="0" smtClean="0">
                <a:latin typeface="Helvetica" charset="0"/>
                <a:ea typeface="MS PGothic" charset="0"/>
              </a:rPr>
              <a:t>: </a:t>
            </a:r>
            <a:r>
              <a:rPr lang="en-GB" sz="1400" i="1" dirty="0" err="1" smtClean="0">
                <a:latin typeface="Helvetica" charset="0"/>
                <a:ea typeface="MS PGothic" charset="0"/>
              </a:rPr>
              <a:t>Suppli</a:t>
            </a:r>
            <a:r>
              <a:rPr lang="en-GB" sz="1400" i="1" dirty="0" smtClean="0">
                <a:latin typeface="Helvetica" charset="0"/>
                <a:ea typeface="MS PGothic" charset="0"/>
              </a:rPr>
              <a:t> NP. Increased risk for depression after breast cancer: a </a:t>
            </a:r>
            <a:r>
              <a:rPr lang="en-GB" sz="1400" i="1" dirty="0" err="1" smtClean="0">
                <a:latin typeface="Helvetica" charset="0"/>
                <a:ea typeface="MS PGothic" charset="0"/>
              </a:rPr>
              <a:t>nationwidepopulation.based</a:t>
            </a:r>
            <a:r>
              <a:rPr lang="en-GB" sz="1400" i="1" dirty="0" smtClean="0">
                <a:latin typeface="Helvetica" charset="0"/>
                <a:ea typeface="MS PGothic" charset="0"/>
              </a:rPr>
              <a:t> cohort study of associated factors in Denmark. J </a:t>
            </a:r>
            <a:r>
              <a:rPr lang="en-GB" sz="1400" i="1" dirty="0" err="1" smtClean="0">
                <a:latin typeface="Helvetica" charset="0"/>
                <a:ea typeface="MS PGothic" charset="0"/>
              </a:rPr>
              <a:t>Clin</a:t>
            </a:r>
            <a:r>
              <a:rPr lang="en-GB" sz="1400" i="1" dirty="0" smtClean="0">
                <a:latin typeface="Helvetica" charset="0"/>
                <a:ea typeface="MS PGothic" charset="0"/>
              </a:rPr>
              <a:t> </a:t>
            </a:r>
            <a:r>
              <a:rPr lang="en-GB" sz="1400" i="1" dirty="0" err="1" smtClean="0">
                <a:latin typeface="Helvetica" charset="0"/>
                <a:ea typeface="MS PGothic" charset="0"/>
              </a:rPr>
              <a:t>Oncol</a:t>
            </a:r>
            <a:r>
              <a:rPr lang="en-GB" sz="1400" i="1" dirty="0" smtClean="0">
                <a:latin typeface="Helvetica" charset="0"/>
                <a:ea typeface="MS PGothic" charset="0"/>
              </a:rPr>
              <a:t> 2014, Dec 1;32(34):3831-9.</a:t>
            </a:r>
            <a:endParaRPr lang="en-GB" sz="1400" i="1" dirty="0">
              <a:latin typeface="Helvetica" charset="0"/>
              <a:ea typeface="MS PGothic" charset="0"/>
            </a:endParaRPr>
          </a:p>
          <a:p>
            <a:pPr marL="0" indent="0">
              <a:buNone/>
            </a:pPr>
            <a:endParaRPr lang="en-US" sz="2000" dirty="0"/>
          </a:p>
        </p:txBody>
      </p:sp>
      <p:pic>
        <p:nvPicPr>
          <p:cNvPr id="4" name="Pladsholder til indhold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22646201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3514"/>
            <a:ext cx="10515600" cy="525072"/>
          </a:xfrm>
        </p:spPr>
        <p:txBody>
          <a:bodyPr>
            <a:normAutofit fontScale="90000"/>
          </a:bodyPr>
          <a:lstStyle/>
          <a:p>
            <a:r>
              <a:rPr lang="en-US" sz="3200" dirty="0" smtClean="0"/>
              <a:t>Depression</a:t>
            </a:r>
            <a:endParaRPr lang="en-US" sz="3200" dirty="0"/>
          </a:p>
        </p:txBody>
      </p:sp>
      <p:sp>
        <p:nvSpPr>
          <p:cNvPr id="3" name="Content Placeholder 2"/>
          <p:cNvSpPr>
            <a:spLocks noGrp="1"/>
          </p:cNvSpPr>
          <p:nvPr>
            <p:ph idx="1"/>
          </p:nvPr>
        </p:nvSpPr>
        <p:spPr>
          <a:xfrm>
            <a:off x="838200" y="1660696"/>
            <a:ext cx="10515600" cy="4516268"/>
          </a:xfrm>
        </p:spPr>
        <p:txBody>
          <a:bodyPr>
            <a:normAutofit/>
          </a:bodyPr>
          <a:lstStyle/>
          <a:p>
            <a:pPr marL="0" indent="0">
              <a:buNone/>
            </a:pPr>
            <a:endParaRPr lang="en-US" sz="2000" u="sng" dirty="0" smtClean="0"/>
          </a:p>
          <a:p>
            <a:pPr marL="0" indent="0">
              <a:buNone/>
            </a:pPr>
            <a:r>
              <a:rPr lang="en-US" u="sng" dirty="0" err="1" smtClean="0"/>
              <a:t>Risikoen</a:t>
            </a:r>
            <a:r>
              <a:rPr lang="en-US" u="sng" dirty="0" smtClean="0"/>
              <a:t> for at </a:t>
            </a:r>
            <a:r>
              <a:rPr lang="en-US" u="sng" dirty="0" err="1" smtClean="0"/>
              <a:t>udvikle</a:t>
            </a:r>
            <a:r>
              <a:rPr lang="en-US" u="sng" dirty="0" smtClean="0"/>
              <a:t> depression hos </a:t>
            </a:r>
            <a:r>
              <a:rPr lang="en-US" u="sng" dirty="0" err="1" smtClean="0"/>
              <a:t>kræftpatiwnter</a:t>
            </a:r>
            <a:r>
              <a:rPr lang="en-US" u="sng" dirty="0" smtClean="0"/>
              <a:t> </a:t>
            </a:r>
            <a:r>
              <a:rPr lang="en-US" u="sng" dirty="0" err="1" smtClean="0"/>
              <a:t>er</a:t>
            </a:r>
            <a:r>
              <a:rPr lang="en-US" u="sng" dirty="0" smtClean="0"/>
              <a:t> </a:t>
            </a:r>
            <a:r>
              <a:rPr lang="en-US" u="sng" dirty="0" err="1" smtClean="0"/>
              <a:t>større</a:t>
            </a:r>
            <a:r>
              <a:rPr lang="en-US" u="sng" dirty="0" smtClean="0"/>
              <a:t> end </a:t>
            </a:r>
            <a:r>
              <a:rPr lang="en-US" u="sng" dirty="0" err="1" smtClean="0"/>
              <a:t>risikoen</a:t>
            </a:r>
            <a:r>
              <a:rPr lang="en-US" u="sng" dirty="0" smtClean="0"/>
              <a:t> for at </a:t>
            </a:r>
            <a:r>
              <a:rPr lang="en-US" u="sng" dirty="0" err="1" smtClean="0"/>
              <a:t>udvikle</a:t>
            </a:r>
            <a:r>
              <a:rPr lang="en-US" u="sng" dirty="0" smtClean="0"/>
              <a:t> depression hos </a:t>
            </a:r>
            <a:r>
              <a:rPr lang="en-US" u="sng" dirty="0" err="1" smtClean="0"/>
              <a:t>patienter</a:t>
            </a:r>
            <a:r>
              <a:rPr lang="en-US" u="sng" dirty="0" smtClean="0"/>
              <a:t> med </a:t>
            </a:r>
            <a:r>
              <a:rPr lang="en-US" u="sng" dirty="0" err="1" smtClean="0"/>
              <a:t>salgtilfælde</a:t>
            </a:r>
            <a:r>
              <a:rPr lang="en-US" u="sng" dirty="0" smtClean="0"/>
              <a:t>, diabetes </a:t>
            </a:r>
            <a:r>
              <a:rPr lang="en-US" u="sng" dirty="0" err="1" smtClean="0"/>
              <a:t>og</a:t>
            </a:r>
            <a:r>
              <a:rPr lang="en-US" u="sng" dirty="0" smtClean="0"/>
              <a:t> </a:t>
            </a:r>
            <a:r>
              <a:rPr lang="en-US" u="sng" dirty="0" err="1" smtClean="0"/>
              <a:t>hjertesygdom</a:t>
            </a:r>
            <a:r>
              <a:rPr lang="en-US" u="sng" dirty="0" smtClean="0"/>
              <a:t>.</a:t>
            </a:r>
          </a:p>
          <a:p>
            <a:pPr marL="0" indent="0">
              <a:buNone/>
            </a:pPr>
            <a:endParaRPr lang="en-US" sz="2000" u="sng" dirty="0"/>
          </a:p>
          <a:p>
            <a:pPr marL="0" indent="0">
              <a:buNone/>
            </a:pPr>
            <a:r>
              <a:rPr lang="en-US" sz="2000" i="1" u="sng" dirty="0" err="1" smtClean="0"/>
              <a:t>Kilde</a:t>
            </a:r>
            <a:r>
              <a:rPr lang="en-US" sz="2000" i="1" u="sng" dirty="0" smtClean="0"/>
              <a:t>. Irwin MR. Depression and insomnia in cancer: prevalence, risk factors, and effects on cancer </a:t>
            </a:r>
            <a:r>
              <a:rPr lang="en-US" sz="2000" i="1" u="sng" dirty="0" err="1" smtClean="0"/>
              <a:t>putcomes</a:t>
            </a:r>
            <a:r>
              <a:rPr lang="en-US" sz="2000" i="1" u="sng" dirty="0" smtClean="0"/>
              <a:t>. Current </a:t>
            </a:r>
            <a:r>
              <a:rPr lang="en-US" sz="2000" i="1" u="sng" dirty="0" err="1" smtClean="0"/>
              <a:t>psychiatri</a:t>
            </a:r>
            <a:r>
              <a:rPr lang="en-US" sz="2000" i="1" u="sng" dirty="0" smtClean="0"/>
              <a:t> reports. 2013;15(11):404.</a:t>
            </a:r>
            <a:endParaRPr lang="en-US" sz="2000" i="1" dirty="0" smtClean="0"/>
          </a:p>
          <a:p>
            <a:pPr marL="0" indent="0">
              <a:buNone/>
            </a:pPr>
            <a:endParaRPr lang="en-US" sz="1800" dirty="0" smtClean="0"/>
          </a:p>
          <a:p>
            <a:pPr marL="0" indent="0">
              <a:buNone/>
            </a:pPr>
            <a:endParaRPr lang="en-US" sz="1800" dirty="0"/>
          </a:p>
        </p:txBody>
      </p:sp>
      <p:pic>
        <p:nvPicPr>
          <p:cNvPr id="5"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39792796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6029" y="1060617"/>
            <a:ext cx="10515600" cy="772547"/>
          </a:xfrm>
        </p:spPr>
        <p:txBody>
          <a:bodyPr>
            <a:normAutofit/>
          </a:bodyPr>
          <a:lstStyle/>
          <a:p>
            <a:r>
              <a:rPr lang="en-US" sz="2800" dirty="0" smtClean="0"/>
              <a:t>Depression-</a:t>
            </a:r>
            <a:r>
              <a:rPr lang="en-US" sz="2800" dirty="0" err="1" smtClean="0"/>
              <a:t>hvad</a:t>
            </a:r>
            <a:r>
              <a:rPr lang="en-US" sz="2800" dirty="0" smtClean="0"/>
              <a:t> </a:t>
            </a:r>
            <a:r>
              <a:rPr lang="en-US" sz="2800" dirty="0" err="1" smtClean="0"/>
              <a:t>kan</a:t>
            </a:r>
            <a:r>
              <a:rPr lang="en-US" sz="2800" dirty="0" smtClean="0"/>
              <a:t> </a:t>
            </a:r>
            <a:r>
              <a:rPr lang="en-US" sz="2800" dirty="0" err="1" smtClean="0"/>
              <a:t>jeg</a:t>
            </a:r>
            <a:r>
              <a:rPr lang="en-US" sz="2800" dirty="0" smtClean="0"/>
              <a:t> </a:t>
            </a:r>
            <a:r>
              <a:rPr lang="en-US" sz="2800" dirty="0" err="1" smtClean="0"/>
              <a:t>selv</a:t>
            </a:r>
            <a:r>
              <a:rPr lang="en-US" sz="2800" dirty="0" smtClean="0"/>
              <a:t> </a:t>
            </a:r>
            <a:r>
              <a:rPr lang="en-US" sz="2800" dirty="0" err="1" smtClean="0"/>
              <a:t>gøre</a:t>
            </a:r>
            <a:r>
              <a:rPr lang="en-US" sz="2800" dirty="0" smtClean="0"/>
              <a:t> ?</a:t>
            </a:r>
            <a:endParaRPr lang="en-US" sz="2800" dirty="0"/>
          </a:p>
        </p:txBody>
      </p:sp>
      <p:sp>
        <p:nvSpPr>
          <p:cNvPr id="3" name="Content Placeholder 2"/>
          <p:cNvSpPr>
            <a:spLocks noGrp="1"/>
          </p:cNvSpPr>
          <p:nvPr>
            <p:ph idx="1"/>
          </p:nvPr>
        </p:nvSpPr>
        <p:spPr>
          <a:xfrm>
            <a:off x="838200" y="2147421"/>
            <a:ext cx="10515600" cy="4491254"/>
          </a:xfrm>
        </p:spPr>
        <p:txBody>
          <a:bodyPr>
            <a:normAutofit fontScale="92500" lnSpcReduction="10000"/>
          </a:bodyPr>
          <a:lstStyle/>
          <a:p>
            <a:r>
              <a:rPr lang="en-US" dirty="0" err="1" smtClean="0"/>
              <a:t>Praktiserende</a:t>
            </a:r>
            <a:r>
              <a:rPr lang="en-US" dirty="0" smtClean="0"/>
              <a:t> </a:t>
            </a:r>
            <a:r>
              <a:rPr lang="en-US" dirty="0" err="1" smtClean="0"/>
              <a:t>læge</a:t>
            </a:r>
            <a:r>
              <a:rPr lang="en-US" dirty="0" smtClean="0"/>
              <a:t> </a:t>
            </a:r>
            <a:r>
              <a:rPr lang="en-US" dirty="0" err="1" smtClean="0"/>
              <a:t>eller</a:t>
            </a:r>
            <a:r>
              <a:rPr lang="en-US" dirty="0" smtClean="0"/>
              <a:t> </a:t>
            </a:r>
            <a:r>
              <a:rPr lang="en-US" dirty="0" err="1" smtClean="0"/>
              <a:t>onkologisk</a:t>
            </a:r>
            <a:r>
              <a:rPr lang="en-US" dirty="0" smtClean="0"/>
              <a:t> </a:t>
            </a:r>
            <a:r>
              <a:rPr lang="en-US" dirty="0" err="1" smtClean="0"/>
              <a:t>afdeling</a:t>
            </a:r>
            <a:r>
              <a:rPr lang="en-US" dirty="0" smtClean="0"/>
              <a:t> (</a:t>
            </a:r>
            <a:r>
              <a:rPr lang="en-US" dirty="0" err="1" smtClean="0"/>
              <a:t>patientansvarlig</a:t>
            </a:r>
            <a:r>
              <a:rPr lang="en-US" dirty="0" smtClean="0"/>
              <a:t> </a:t>
            </a:r>
            <a:r>
              <a:rPr lang="en-US" dirty="0" err="1" smtClean="0"/>
              <a:t>læge</a:t>
            </a:r>
            <a:r>
              <a:rPr lang="en-US" dirty="0" smtClean="0"/>
              <a:t>)</a:t>
            </a:r>
          </a:p>
          <a:p>
            <a:pPr marL="0" indent="0">
              <a:buNone/>
            </a:pPr>
            <a:r>
              <a:rPr lang="en-US" sz="2400" dirty="0" err="1"/>
              <a:t>t</a:t>
            </a:r>
            <a:r>
              <a:rPr lang="en-US" sz="2400" dirty="0" err="1" smtClean="0"/>
              <a:t>risthed</a:t>
            </a:r>
            <a:r>
              <a:rPr lang="en-US" sz="2400" dirty="0" smtClean="0"/>
              <a:t> ?  </a:t>
            </a:r>
            <a:r>
              <a:rPr lang="en-US" sz="2400" dirty="0" err="1"/>
              <a:t>s</a:t>
            </a:r>
            <a:r>
              <a:rPr lang="en-US" sz="2400" dirty="0" err="1" smtClean="0"/>
              <a:t>øvnløshed</a:t>
            </a:r>
            <a:r>
              <a:rPr lang="en-US" sz="2400" dirty="0" smtClean="0"/>
              <a:t>? </a:t>
            </a:r>
            <a:r>
              <a:rPr lang="en-US" sz="2400" dirty="0"/>
              <a:t>d</a:t>
            </a:r>
            <a:r>
              <a:rPr lang="en-US" sz="2400" dirty="0" smtClean="0"/>
              <a:t>ine </a:t>
            </a:r>
            <a:r>
              <a:rPr lang="en-US" sz="2400" dirty="0" err="1" smtClean="0"/>
              <a:t>bekymringer</a:t>
            </a:r>
            <a:r>
              <a:rPr lang="en-US" sz="2400" dirty="0" smtClean="0"/>
              <a:t> ?</a:t>
            </a:r>
          </a:p>
          <a:p>
            <a:r>
              <a:rPr lang="en-US" sz="2400" dirty="0" err="1" smtClean="0"/>
              <a:t>Medicinsk</a:t>
            </a:r>
            <a:r>
              <a:rPr lang="en-US" sz="2400" dirty="0" smtClean="0"/>
              <a:t> </a:t>
            </a:r>
            <a:r>
              <a:rPr lang="en-US" sz="2400" dirty="0" err="1" smtClean="0"/>
              <a:t>behandling</a:t>
            </a:r>
            <a:r>
              <a:rPr lang="en-US" sz="2400" dirty="0" smtClean="0"/>
              <a:t> </a:t>
            </a:r>
            <a:r>
              <a:rPr lang="en-US" sz="2400" dirty="0" err="1" smtClean="0"/>
              <a:t>eventuelt</a:t>
            </a:r>
            <a:endParaRPr lang="en-US" sz="2400" dirty="0" smtClean="0"/>
          </a:p>
          <a:p>
            <a:r>
              <a:rPr lang="en-US" sz="2400" dirty="0" err="1" smtClean="0"/>
              <a:t>Psykolog</a:t>
            </a:r>
            <a:r>
              <a:rPr lang="en-US" sz="2400" dirty="0" smtClean="0"/>
              <a:t> </a:t>
            </a:r>
            <a:r>
              <a:rPr lang="en-US" sz="2400" dirty="0" err="1" smtClean="0"/>
              <a:t>henvisning</a:t>
            </a:r>
            <a:r>
              <a:rPr lang="en-US" sz="2400" dirty="0" smtClean="0"/>
              <a:t> </a:t>
            </a:r>
            <a:r>
              <a:rPr lang="en-US" sz="2400" dirty="0" err="1" smtClean="0"/>
              <a:t>eventuelt</a:t>
            </a:r>
            <a:endParaRPr lang="en-US" sz="2400" dirty="0" smtClean="0"/>
          </a:p>
          <a:p>
            <a:pPr marL="0" indent="0">
              <a:buNone/>
            </a:pPr>
            <a:endParaRPr lang="en-US" sz="2400" dirty="0"/>
          </a:p>
          <a:p>
            <a:pPr>
              <a:lnSpc>
                <a:spcPct val="80000"/>
              </a:lnSpc>
            </a:pPr>
            <a:r>
              <a:rPr lang="da-DK" sz="2000" dirty="0" err="1">
                <a:latin typeface="Tahoma" charset="0"/>
                <a:cs typeface="Arial" charset="0"/>
              </a:rPr>
              <a:t>Mindfulness</a:t>
            </a:r>
            <a:r>
              <a:rPr lang="da-DK" sz="2000" dirty="0">
                <a:latin typeface="Tahoma" charset="0"/>
                <a:cs typeface="Arial" charset="0"/>
              </a:rPr>
              <a:t> baseret stressreduktion består af et otte-ugers kursusforløb med en 2 ½ times undervisning én gang om ugen.</a:t>
            </a:r>
          </a:p>
          <a:p>
            <a:pPr>
              <a:lnSpc>
                <a:spcPct val="80000"/>
              </a:lnSpc>
              <a:buNone/>
            </a:pPr>
            <a:endParaRPr lang="da-DK" sz="2000" dirty="0">
              <a:latin typeface="Tahoma" charset="0"/>
              <a:cs typeface="Arial" charset="0"/>
            </a:endParaRPr>
          </a:p>
          <a:p>
            <a:pPr>
              <a:lnSpc>
                <a:spcPct val="80000"/>
              </a:lnSpc>
            </a:pPr>
            <a:r>
              <a:rPr lang="da-DK" sz="2000" dirty="0">
                <a:latin typeface="Tahoma" charset="0"/>
                <a:cs typeface="Arial" charset="0"/>
              </a:rPr>
              <a:t>Deltagerne skal samtidig træne </a:t>
            </a:r>
            <a:r>
              <a:rPr lang="da-DK" sz="2000" dirty="0" err="1">
                <a:latin typeface="Tahoma" charset="0"/>
                <a:cs typeface="Arial" charset="0"/>
              </a:rPr>
              <a:t>mindfulness</a:t>
            </a:r>
            <a:r>
              <a:rPr lang="da-DK" sz="2000" dirty="0">
                <a:latin typeface="Tahoma" charset="0"/>
                <a:cs typeface="Arial" charset="0"/>
              </a:rPr>
              <a:t> hjemme 45 minutter hver dag. Undervisningen varetages af kvalificerede uddannede instruktører.</a:t>
            </a:r>
            <a:br>
              <a:rPr lang="da-DK" sz="2000" dirty="0">
                <a:latin typeface="Tahoma" charset="0"/>
                <a:cs typeface="Arial" charset="0"/>
              </a:rPr>
            </a:br>
            <a:r>
              <a:rPr lang="da-DK" sz="2000" dirty="0">
                <a:latin typeface="Tahoma" charset="0"/>
                <a:cs typeface="Arial" charset="0"/>
              </a:rPr>
              <a:t/>
            </a:r>
            <a:br>
              <a:rPr lang="da-DK" sz="2000" dirty="0">
                <a:latin typeface="Tahoma" charset="0"/>
                <a:cs typeface="Arial" charset="0"/>
              </a:rPr>
            </a:br>
            <a:r>
              <a:rPr lang="da-DK" sz="2000" dirty="0">
                <a:latin typeface="Tahoma" charset="0"/>
                <a:cs typeface="Arial" charset="0"/>
              </a:rPr>
              <a:t>Målet er at lære patienterne at være opmærksomt tilstede i nuet og at håndtere ubehagelige tanker, frygt og bekymringer om fremtiden. Målet er også at hjælpe patienten til at opdage og udnytte sine egne psykologiske ressourcer til at tage vare på sig selv bedst muligt</a:t>
            </a:r>
          </a:p>
          <a:p>
            <a:endParaRPr lang="en-US" sz="2000" dirty="0" smtClean="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2726939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11201"/>
            <a:ext cx="10515600" cy="622759"/>
          </a:xfrm>
        </p:spPr>
        <p:txBody>
          <a:bodyPr>
            <a:normAutofit/>
          </a:bodyPr>
          <a:lstStyle/>
          <a:p>
            <a:r>
              <a:rPr lang="en-US" sz="3200" dirty="0" err="1" smtClean="0"/>
              <a:t>Kompleksiteten</a:t>
            </a:r>
            <a:r>
              <a:rPr lang="en-US" sz="3200" dirty="0" smtClean="0"/>
              <a:t> </a:t>
            </a:r>
            <a:r>
              <a:rPr lang="en-US" sz="3200" dirty="0" err="1" smtClean="0"/>
              <a:t>i</a:t>
            </a:r>
            <a:r>
              <a:rPr lang="en-US" sz="3200" dirty="0" smtClean="0"/>
              <a:t> et liv med </a:t>
            </a:r>
            <a:r>
              <a:rPr lang="en-US" sz="3200" dirty="0" err="1" smtClean="0"/>
              <a:t>senfølger</a:t>
            </a:r>
            <a:endParaRPr lang="en-US" sz="3200" dirty="0"/>
          </a:p>
        </p:txBody>
      </p:sp>
      <p:sp>
        <p:nvSpPr>
          <p:cNvPr id="3" name="Content Placeholder 2"/>
          <p:cNvSpPr>
            <a:spLocks noGrp="1"/>
          </p:cNvSpPr>
          <p:nvPr>
            <p:ph idx="1"/>
          </p:nvPr>
        </p:nvSpPr>
        <p:spPr/>
        <p:txBody>
          <a:bodyPr>
            <a:normAutofit/>
          </a:bodyPr>
          <a:lstStyle/>
          <a:p>
            <a:pPr marL="0" indent="0">
              <a:buNone/>
            </a:pPr>
            <a:r>
              <a:rPr lang="da-DK" altLang="ja-JP" sz="1800" dirty="0" smtClean="0">
                <a:latin typeface="Helvetica" charset="0"/>
                <a:ea typeface="ＭＳ Ｐゴシック" charset="0"/>
                <a:cs typeface="ＭＳ Ｐゴシック" charset="0"/>
              </a:rPr>
              <a:t>”</a:t>
            </a:r>
            <a:r>
              <a:rPr lang="da-DK" altLang="ja-JP" sz="2000" dirty="0" smtClean="0">
                <a:latin typeface="Helvetica" charset="0"/>
                <a:ea typeface="ＭＳ Ｐゴシック" charset="0"/>
                <a:cs typeface="ＭＳ Ｐゴシック" charset="0"/>
              </a:rPr>
              <a:t>Nu </a:t>
            </a:r>
            <a:r>
              <a:rPr lang="da-DK" altLang="ja-JP" sz="2000" dirty="0">
                <a:latin typeface="Helvetica" charset="0"/>
                <a:ea typeface="ＭＳ Ｐゴシック" charset="0"/>
                <a:cs typeface="ＭＳ Ｐゴシック" charset="0"/>
              </a:rPr>
              <a:t>4 år efter vurderes mine senfølger til at være varige og håbet om bedring ikke eksisterende eller meget lille. Min nye kamp viser sig at skulle overbevise sagsbehandlere og embedsmænd om, at jeg ikke er rask….</a:t>
            </a:r>
          </a:p>
          <a:p>
            <a:pPr marL="0" indent="0"/>
            <a:r>
              <a:rPr lang="da-DK" sz="2000" dirty="0">
                <a:latin typeface="Helvetica" charset="0"/>
                <a:ea typeface="ＭＳ Ｐゴシック" charset="0"/>
                <a:cs typeface="ＭＳ Ｐゴシック" charset="0"/>
              </a:rPr>
              <a:t>Trætheden kan ikke ses</a:t>
            </a:r>
          </a:p>
          <a:p>
            <a:pPr marL="0" indent="0"/>
            <a:r>
              <a:rPr lang="da-DK" sz="2000" dirty="0">
                <a:latin typeface="Helvetica" charset="0"/>
                <a:ea typeface="ＭＳ Ｐゴシック" charset="0"/>
                <a:cs typeface="ＭＳ Ｐゴシック" charset="0"/>
              </a:rPr>
              <a:t>Smerterne kan ikke ses</a:t>
            </a:r>
          </a:p>
          <a:p>
            <a:pPr marL="0" indent="0"/>
            <a:r>
              <a:rPr lang="da-DK" sz="2000" dirty="0">
                <a:latin typeface="Helvetica" charset="0"/>
                <a:ea typeface="ＭＳ Ｐゴシック" charset="0"/>
                <a:cs typeface="ＭＳ Ｐゴシック" charset="0"/>
              </a:rPr>
              <a:t>Svimmelheden kan ikke ses</a:t>
            </a:r>
          </a:p>
          <a:p>
            <a:pPr marL="0" indent="0"/>
            <a:endParaRPr lang="da-DK" sz="2000" dirty="0">
              <a:latin typeface="Helvetica" charset="0"/>
              <a:ea typeface="ＭＳ Ｐゴシック" charset="0"/>
              <a:cs typeface="ＭＳ Ｐゴシック" charset="0"/>
            </a:endParaRPr>
          </a:p>
          <a:p>
            <a:pPr marL="0" indent="0">
              <a:buNone/>
            </a:pPr>
            <a:r>
              <a:rPr lang="da-DK" sz="2000" dirty="0" smtClean="0">
                <a:latin typeface="Helvetica" charset="0"/>
                <a:ea typeface="ＭＳ Ｐゴシック" charset="0"/>
                <a:cs typeface="ＭＳ Ｐゴシック" charset="0"/>
              </a:rPr>
              <a:t>Hvordan </a:t>
            </a:r>
            <a:r>
              <a:rPr lang="da-DK" sz="2000" dirty="0">
                <a:latin typeface="Helvetica" charset="0"/>
                <a:ea typeface="ＭＳ Ｐゴシック" charset="0"/>
                <a:cs typeface="ＭＳ Ｐゴシック" charset="0"/>
              </a:rPr>
              <a:t>kan det være rimeligt, at jeg først på statens regning forebyggende pumpes med cellegift, hvorefter jeg på samme stats regning skal bruge uendelige ressourcer på at overbevise dem om, at jeg ikke kan mere og tilmed bliver mere og mere udslidt i kampen om et værdigt og anstændigt liv</a:t>
            </a:r>
            <a:r>
              <a:rPr lang="ja-JP" altLang="da-DK" sz="2000" dirty="0">
                <a:latin typeface="Helvetica" charset="0"/>
                <a:ea typeface="ＭＳ Ｐゴシック" charset="0"/>
                <a:cs typeface="ＭＳ Ｐゴシック" charset="0"/>
              </a:rPr>
              <a:t>”</a:t>
            </a:r>
            <a:r>
              <a:rPr lang="da-DK" altLang="ja-JP" sz="2000" dirty="0">
                <a:latin typeface="Helvetica" charset="0"/>
                <a:ea typeface="ＭＳ Ｐゴシック" charset="0"/>
                <a:cs typeface="ＭＳ Ｐゴシック" charset="0"/>
              </a:rPr>
              <a:t> </a:t>
            </a:r>
          </a:p>
          <a:p>
            <a:pPr marL="0" indent="0">
              <a:buNone/>
            </a:pPr>
            <a:r>
              <a:rPr lang="da-DK" sz="1600" i="1" dirty="0" smtClean="0">
                <a:latin typeface="Helvetica" charset="0"/>
                <a:ea typeface="ＭＳ Ｐゴシック" charset="0"/>
                <a:cs typeface="ＭＳ Ｐゴシック" charset="0"/>
              </a:rPr>
              <a:t>Kilde</a:t>
            </a:r>
            <a:r>
              <a:rPr lang="da-DK" sz="1600" i="1" dirty="0">
                <a:latin typeface="Helvetica" charset="0"/>
                <a:ea typeface="ＭＳ Ｐゴシック" charset="0"/>
                <a:cs typeface="ＭＳ Ｐゴシック" charset="0"/>
              </a:rPr>
              <a:t>: Patienthistorier: </a:t>
            </a:r>
            <a:r>
              <a:rPr lang="da-DK" sz="1600" i="1" dirty="0">
                <a:latin typeface="Helvetica" charset="0"/>
                <a:ea typeface="ＭＳ Ｐゴシック" charset="0"/>
                <a:cs typeface="ＭＳ Ｐゴシック" charset="0"/>
                <a:hlinkClick r:id="rId2"/>
              </a:rPr>
              <a:t>www.senfoelger.dk</a:t>
            </a:r>
            <a:r>
              <a:rPr lang="da-DK" sz="1600" i="1" dirty="0">
                <a:latin typeface="Helvetica" charset="0"/>
                <a:ea typeface="ＭＳ Ｐゴシック" charset="0"/>
                <a:cs typeface="ＭＳ Ｐゴシック" charset="0"/>
              </a:rPr>
              <a:t> 2012</a:t>
            </a:r>
          </a:p>
          <a:p>
            <a:endParaRPr lang="en-US" sz="2000" dirty="0"/>
          </a:p>
        </p:txBody>
      </p:sp>
      <p:pic>
        <p:nvPicPr>
          <p:cNvPr id="4" name="Pladsholder til indhold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39486272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94608"/>
            <a:ext cx="10515600" cy="496079"/>
          </a:xfrm>
        </p:spPr>
        <p:txBody>
          <a:bodyPr>
            <a:normAutofit fontScale="90000"/>
          </a:bodyPr>
          <a:lstStyle/>
          <a:p>
            <a:r>
              <a:rPr lang="en-US" sz="3200" dirty="0" err="1" smtClean="0"/>
              <a:t>Neurogene</a:t>
            </a:r>
            <a:r>
              <a:rPr lang="en-US" sz="3200" dirty="0" smtClean="0"/>
              <a:t>  </a:t>
            </a:r>
            <a:r>
              <a:rPr lang="en-US" sz="3200" dirty="0" err="1" smtClean="0"/>
              <a:t>smerter</a:t>
            </a:r>
            <a:endParaRPr lang="en-US" sz="3200" dirty="0"/>
          </a:p>
        </p:txBody>
      </p:sp>
      <p:sp>
        <p:nvSpPr>
          <p:cNvPr id="3" name="Content Placeholder 2"/>
          <p:cNvSpPr>
            <a:spLocks noGrp="1"/>
          </p:cNvSpPr>
          <p:nvPr>
            <p:ph idx="1"/>
          </p:nvPr>
        </p:nvSpPr>
        <p:spPr>
          <a:xfrm>
            <a:off x="838200" y="1825625"/>
            <a:ext cx="10515600" cy="4826462"/>
          </a:xfrm>
        </p:spPr>
        <p:txBody>
          <a:bodyPr>
            <a:normAutofit fontScale="85000" lnSpcReduction="10000"/>
          </a:bodyPr>
          <a:lstStyle/>
          <a:p>
            <a:pPr marL="0" indent="0">
              <a:buNone/>
              <a:defRPr/>
            </a:pPr>
            <a:r>
              <a:rPr lang="da-DK" i="1" dirty="0">
                <a:latin typeface="Helvetica" charset="0"/>
                <a:ea typeface="MS PGothic" charset="0"/>
              </a:rPr>
              <a:t>” Har meget smerter i muskler og led og må derfor spise morfin flere gange </a:t>
            </a:r>
          </a:p>
          <a:p>
            <a:pPr marL="0" indent="0">
              <a:buNone/>
              <a:defRPr/>
            </a:pPr>
            <a:r>
              <a:rPr lang="da-DK" i="1" dirty="0">
                <a:latin typeface="Helvetica" charset="0"/>
                <a:ea typeface="MS PGothic" charset="0"/>
              </a:rPr>
              <a:t>om dagen bare for at have det tåleligt. Der er fra egen læges side prøvet </a:t>
            </a:r>
          </a:p>
          <a:p>
            <a:pPr marL="0" indent="0">
              <a:buNone/>
              <a:defRPr/>
            </a:pPr>
            <a:r>
              <a:rPr lang="da-DK" i="1" dirty="0">
                <a:latin typeface="Helvetica" charset="0"/>
                <a:ea typeface="MS PGothic" charset="0"/>
              </a:rPr>
              <a:t>med </a:t>
            </a:r>
            <a:r>
              <a:rPr lang="da-DK" i="1" dirty="0" err="1">
                <a:latin typeface="Helvetica" charset="0"/>
                <a:ea typeface="MS PGothic" charset="0"/>
              </a:rPr>
              <a:t>Gabapentin</a:t>
            </a:r>
            <a:r>
              <a:rPr lang="da-DK" i="1" dirty="0">
                <a:latin typeface="Helvetica" charset="0"/>
                <a:ea typeface="MS PGothic" charset="0"/>
              </a:rPr>
              <a:t> uden effekt. Onkologerne negligerer mine problemer. Jeg </a:t>
            </a:r>
          </a:p>
          <a:p>
            <a:pPr marL="0" indent="0">
              <a:buNone/>
              <a:defRPr/>
            </a:pPr>
            <a:r>
              <a:rPr lang="da-DK" i="1" dirty="0">
                <a:latin typeface="Helvetica" charset="0"/>
                <a:ea typeface="MS PGothic" charset="0"/>
              </a:rPr>
              <a:t>føler, at der begået overgreb mod min krop. Lægerne siger, at jeg skal være </a:t>
            </a:r>
          </a:p>
          <a:p>
            <a:pPr marL="0" indent="0">
              <a:buNone/>
              <a:defRPr/>
            </a:pPr>
            <a:r>
              <a:rPr lang="da-DK" i="1" dirty="0">
                <a:latin typeface="Helvetica" charset="0"/>
                <a:ea typeface="MS PGothic" charset="0"/>
              </a:rPr>
              <a:t>glad for at være i live. Jeg er nu indstillet på, at mine smerter er kroniske”</a:t>
            </a:r>
          </a:p>
          <a:p>
            <a:pPr>
              <a:defRPr/>
            </a:pPr>
            <a:r>
              <a:rPr lang="da-DK" sz="1800" dirty="0">
                <a:latin typeface="Helvetica" charset="0"/>
                <a:ea typeface="MS PGothic" charset="0"/>
              </a:rPr>
              <a:t>Kilde: </a:t>
            </a:r>
            <a:r>
              <a:rPr lang="da-DK" sz="1800" dirty="0">
                <a:latin typeface="Helvetica" charset="0"/>
                <a:ea typeface="MS PGothic" charset="0"/>
                <a:hlinkClick r:id="rId2"/>
              </a:rPr>
              <a:t>www.senfoelger.dk</a:t>
            </a:r>
            <a:endParaRPr lang="da-DK" sz="1800" dirty="0">
              <a:latin typeface="Helvetica" charset="0"/>
              <a:ea typeface="MS PGothic" charset="0"/>
            </a:endParaRPr>
          </a:p>
          <a:p>
            <a:pPr marL="0" indent="0">
              <a:lnSpc>
                <a:spcPct val="100000"/>
              </a:lnSpc>
              <a:defRPr/>
            </a:pPr>
            <a:endParaRPr lang="da-DK" sz="2400" i="1" dirty="0">
              <a:latin typeface="Helvetica" charset="0"/>
              <a:ea typeface="MS PGothic" charset="0"/>
            </a:endParaRPr>
          </a:p>
          <a:p>
            <a:pPr marL="0" indent="0">
              <a:lnSpc>
                <a:spcPct val="100000"/>
              </a:lnSpc>
              <a:buNone/>
              <a:defRPr/>
            </a:pPr>
            <a:r>
              <a:rPr lang="da-DK" sz="2400" dirty="0">
                <a:latin typeface="Helvetica" charset="0"/>
                <a:ea typeface="MS PGothic" charset="0"/>
              </a:rPr>
              <a:t>Mindre undersøgelser har undersøgt </a:t>
            </a:r>
            <a:r>
              <a:rPr lang="da-DK" sz="2400" dirty="0" err="1">
                <a:latin typeface="Helvetica" charset="0"/>
                <a:ea typeface="MS PGothic" charset="0"/>
              </a:rPr>
              <a:t>neuropati</a:t>
            </a:r>
            <a:r>
              <a:rPr lang="da-DK" sz="2400" dirty="0">
                <a:latin typeface="Helvetica" charset="0"/>
                <a:ea typeface="MS PGothic" charset="0"/>
              </a:rPr>
              <a:t> hos </a:t>
            </a:r>
            <a:r>
              <a:rPr lang="da-DK" sz="2400" dirty="0" err="1">
                <a:latin typeface="Helvetica" charset="0"/>
                <a:ea typeface="MS PGothic" charset="0"/>
              </a:rPr>
              <a:t>kolorectal</a:t>
            </a:r>
            <a:r>
              <a:rPr lang="da-DK" sz="2400" dirty="0">
                <a:latin typeface="Helvetica" charset="0"/>
                <a:ea typeface="MS PGothic" charset="0"/>
              </a:rPr>
              <a:t> behandlede patienter 2 år efter, hvor 24% har brændende, stikkende og jagende smerter</a:t>
            </a:r>
          </a:p>
          <a:p>
            <a:pPr marL="285750" indent="-285750">
              <a:lnSpc>
                <a:spcPct val="100000"/>
              </a:lnSpc>
              <a:buFont typeface="Arial"/>
              <a:buChar char="•"/>
              <a:defRPr/>
            </a:pPr>
            <a:endParaRPr lang="da-DK" sz="2400" dirty="0">
              <a:latin typeface="Helvetica" charset="0"/>
              <a:ea typeface="MS PGothic" charset="0"/>
            </a:endParaRPr>
          </a:p>
          <a:p>
            <a:pPr marL="0" indent="0">
              <a:lnSpc>
                <a:spcPct val="100000"/>
              </a:lnSpc>
              <a:buNone/>
              <a:defRPr/>
            </a:pPr>
            <a:r>
              <a:rPr lang="da-DK" sz="1800" i="1" dirty="0" smtClean="0">
                <a:latin typeface="Helvetica" charset="0"/>
                <a:ea typeface="MS PGothic" charset="0"/>
              </a:rPr>
              <a:t>Kilde</a:t>
            </a:r>
            <a:r>
              <a:rPr lang="da-DK" sz="1800" i="1" dirty="0">
                <a:latin typeface="Helvetica" charset="0"/>
                <a:ea typeface="MS PGothic" charset="0"/>
              </a:rPr>
              <a:t>: </a:t>
            </a:r>
            <a:r>
              <a:rPr lang="da-DK" sz="1800" i="1" dirty="0" err="1">
                <a:latin typeface="Helvetica" charset="0"/>
                <a:ea typeface="MS PGothic" charset="0"/>
              </a:rPr>
              <a:t>Padman</a:t>
            </a:r>
            <a:r>
              <a:rPr lang="da-DK" sz="1800" i="1" dirty="0">
                <a:latin typeface="Helvetica" charset="0"/>
                <a:ea typeface="MS PGothic" charset="0"/>
              </a:rPr>
              <a:t> et al. </a:t>
            </a:r>
            <a:r>
              <a:rPr lang="da-DK" sz="1800" i="1" dirty="0" err="1">
                <a:latin typeface="Helvetica" charset="0"/>
                <a:ea typeface="MS PGothic" charset="0"/>
              </a:rPr>
              <a:t>Late</a:t>
            </a:r>
            <a:r>
              <a:rPr lang="da-DK" sz="1800" i="1" dirty="0">
                <a:latin typeface="Helvetica" charset="0"/>
                <a:ea typeface="MS PGothic" charset="0"/>
              </a:rPr>
              <a:t> </a:t>
            </a:r>
            <a:r>
              <a:rPr lang="da-DK" sz="1800" i="1" dirty="0" err="1">
                <a:latin typeface="Helvetica" charset="0"/>
                <a:ea typeface="MS PGothic" charset="0"/>
              </a:rPr>
              <a:t>effects</a:t>
            </a:r>
            <a:r>
              <a:rPr lang="da-DK" sz="1800" i="1" dirty="0">
                <a:latin typeface="Helvetica" charset="0"/>
                <a:ea typeface="MS PGothic" charset="0"/>
              </a:rPr>
              <a:t> of </a:t>
            </a:r>
            <a:r>
              <a:rPr lang="da-DK" sz="1800" i="1" dirty="0" err="1">
                <a:latin typeface="Helvetica" charset="0"/>
                <a:ea typeface="MS PGothic" charset="0"/>
              </a:rPr>
              <a:t>oxaliplatin-induced</a:t>
            </a:r>
            <a:r>
              <a:rPr lang="da-DK" sz="1800" i="1" dirty="0">
                <a:latin typeface="Helvetica" charset="0"/>
                <a:ea typeface="MS PGothic" charset="0"/>
              </a:rPr>
              <a:t> </a:t>
            </a:r>
            <a:r>
              <a:rPr lang="da-DK" sz="1800" i="1" dirty="0" err="1">
                <a:latin typeface="Helvetica" charset="0"/>
                <a:ea typeface="MS PGothic" charset="0"/>
              </a:rPr>
              <a:t>peripheral</a:t>
            </a:r>
            <a:r>
              <a:rPr lang="da-DK" sz="1800" i="1" dirty="0">
                <a:latin typeface="Helvetica" charset="0"/>
                <a:ea typeface="MS PGothic" charset="0"/>
              </a:rPr>
              <a:t> </a:t>
            </a:r>
            <a:r>
              <a:rPr lang="da-DK" sz="1800" i="1" dirty="0" err="1">
                <a:latin typeface="Helvetica" charset="0"/>
                <a:ea typeface="MS PGothic" charset="0"/>
              </a:rPr>
              <a:t>neuropathy</a:t>
            </a:r>
            <a:r>
              <a:rPr lang="da-DK" sz="1800" i="1" dirty="0">
                <a:latin typeface="Helvetica" charset="0"/>
                <a:ea typeface="MS PGothic" charset="0"/>
              </a:rPr>
              <a:t> (LEON)-</a:t>
            </a:r>
            <a:r>
              <a:rPr lang="da-DK" sz="1800" i="1" dirty="0" err="1">
                <a:latin typeface="Helvetica" charset="0"/>
                <a:ea typeface="MS PGothic" charset="0"/>
              </a:rPr>
              <a:t>cross-sectional</a:t>
            </a:r>
            <a:r>
              <a:rPr lang="da-DK" sz="1800" i="1" dirty="0">
                <a:latin typeface="Helvetica" charset="0"/>
                <a:ea typeface="MS PGothic" charset="0"/>
              </a:rPr>
              <a:t> </a:t>
            </a:r>
            <a:r>
              <a:rPr lang="da-DK" sz="1800" i="1" dirty="0" err="1">
                <a:latin typeface="Helvetica" charset="0"/>
                <a:ea typeface="MS PGothic" charset="0"/>
              </a:rPr>
              <a:t>cohort</a:t>
            </a:r>
            <a:r>
              <a:rPr lang="da-DK" sz="1800" i="1" dirty="0">
                <a:latin typeface="Helvetica" charset="0"/>
                <a:ea typeface="MS PGothic" charset="0"/>
              </a:rPr>
              <a:t> </a:t>
            </a:r>
            <a:r>
              <a:rPr lang="da-DK" sz="1800" i="1" dirty="0" err="1">
                <a:latin typeface="Helvetica" charset="0"/>
                <a:ea typeface="MS PGothic" charset="0"/>
              </a:rPr>
              <a:t>study</a:t>
            </a:r>
            <a:r>
              <a:rPr lang="da-DK" sz="1800" i="1" dirty="0">
                <a:latin typeface="Helvetica" charset="0"/>
                <a:ea typeface="MS PGothic" charset="0"/>
              </a:rPr>
              <a:t> of patient with </a:t>
            </a:r>
            <a:r>
              <a:rPr lang="da-DK" sz="1800" i="1" dirty="0" err="1">
                <a:latin typeface="Helvetica" charset="0"/>
                <a:ea typeface="MS PGothic" charset="0"/>
              </a:rPr>
              <a:t>colorectal</a:t>
            </a:r>
            <a:r>
              <a:rPr lang="da-DK" sz="1800" i="1" dirty="0">
                <a:latin typeface="Helvetica" charset="0"/>
                <a:ea typeface="MS PGothic" charset="0"/>
              </a:rPr>
              <a:t> cancer </a:t>
            </a:r>
            <a:r>
              <a:rPr lang="da-DK" sz="1800" i="1" dirty="0" err="1">
                <a:latin typeface="Helvetica" charset="0"/>
                <a:ea typeface="MS PGothic" charset="0"/>
              </a:rPr>
              <a:t>surviving</a:t>
            </a:r>
            <a:r>
              <a:rPr lang="da-DK" sz="1800" i="1" dirty="0">
                <a:latin typeface="Helvetica" charset="0"/>
                <a:ea typeface="MS PGothic" charset="0"/>
              </a:rPr>
              <a:t> at </a:t>
            </a:r>
            <a:r>
              <a:rPr lang="da-DK" sz="1800" i="1" dirty="0" err="1">
                <a:latin typeface="Helvetica" charset="0"/>
                <a:ea typeface="MS PGothic" charset="0"/>
              </a:rPr>
              <a:t>least</a:t>
            </a:r>
            <a:r>
              <a:rPr lang="da-DK" sz="1800" i="1" dirty="0">
                <a:latin typeface="Helvetica" charset="0"/>
                <a:ea typeface="MS PGothic" charset="0"/>
              </a:rPr>
              <a:t> 2 </a:t>
            </a:r>
            <a:r>
              <a:rPr lang="da-DK" sz="1800" i="1" dirty="0" err="1">
                <a:latin typeface="Helvetica" charset="0"/>
                <a:ea typeface="MS PGothic" charset="0"/>
              </a:rPr>
              <a:t>years</a:t>
            </a:r>
            <a:r>
              <a:rPr lang="da-DK" sz="1800" i="1" dirty="0">
                <a:latin typeface="Helvetica" charset="0"/>
                <a:ea typeface="MS PGothic" charset="0"/>
              </a:rPr>
              <a:t>. Support Care Cancer 2014 </a:t>
            </a:r>
            <a:r>
              <a:rPr lang="da-DK" sz="1800" i="1" dirty="0" err="1">
                <a:latin typeface="Helvetica" charset="0"/>
                <a:ea typeface="MS PGothic" charset="0"/>
              </a:rPr>
              <a:t>Sep</a:t>
            </a:r>
            <a:r>
              <a:rPr lang="da-DK" sz="1800" i="1" dirty="0">
                <a:latin typeface="Helvetica" charset="0"/>
                <a:ea typeface="MS PGothic" charset="0"/>
              </a:rPr>
              <a:t> 16.</a:t>
            </a:r>
          </a:p>
          <a:p>
            <a:endParaRPr lang="en-US" dirty="0"/>
          </a:p>
        </p:txBody>
      </p:sp>
      <p:pic>
        <p:nvPicPr>
          <p:cNvPr id="4" name="Pladsholder til indhold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23351212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2458"/>
            <a:ext cx="10515600" cy="738230"/>
          </a:xfrm>
        </p:spPr>
        <p:txBody>
          <a:bodyPr>
            <a:normAutofit/>
          </a:bodyPr>
          <a:lstStyle/>
          <a:p>
            <a:r>
              <a:rPr lang="en-US" sz="3200" dirty="0" err="1" smtClean="0"/>
              <a:t>Neurogene</a:t>
            </a:r>
            <a:r>
              <a:rPr lang="en-US" sz="3200" dirty="0" smtClean="0"/>
              <a:t> </a:t>
            </a:r>
            <a:r>
              <a:rPr lang="en-US" sz="3200" dirty="0" err="1" smtClean="0"/>
              <a:t>smerter</a:t>
            </a:r>
            <a:endParaRPr lang="en-US" sz="3200" dirty="0"/>
          </a:p>
        </p:txBody>
      </p:sp>
      <p:sp>
        <p:nvSpPr>
          <p:cNvPr id="3" name="Content Placeholder 2"/>
          <p:cNvSpPr>
            <a:spLocks noGrp="1"/>
          </p:cNvSpPr>
          <p:nvPr>
            <p:ph idx="1"/>
          </p:nvPr>
        </p:nvSpPr>
        <p:spPr>
          <a:xfrm>
            <a:off x="838200" y="1825624"/>
            <a:ext cx="10515600" cy="4878211"/>
          </a:xfrm>
        </p:spPr>
        <p:txBody>
          <a:bodyPr>
            <a:normAutofit fontScale="92500" lnSpcReduction="20000"/>
          </a:bodyPr>
          <a:lstStyle/>
          <a:p>
            <a:pPr marL="0" indent="0">
              <a:buNone/>
            </a:pPr>
            <a:r>
              <a:rPr lang="da-DK" sz="2400" dirty="0">
                <a:latin typeface="Helvetica" charset="0"/>
                <a:ea typeface="MS PGothic" charset="0"/>
              </a:rPr>
              <a:t>Når der er tale om senfølger, er de </a:t>
            </a:r>
            <a:r>
              <a:rPr lang="da-DK" sz="2400" dirty="0" err="1">
                <a:latin typeface="Helvetica" charset="0"/>
                <a:ea typeface="MS PGothic" charset="0"/>
              </a:rPr>
              <a:t>neurogene</a:t>
            </a:r>
            <a:r>
              <a:rPr lang="da-DK" sz="2400" dirty="0">
                <a:latin typeface="Helvetica" charset="0"/>
                <a:ea typeface="MS PGothic" charset="0"/>
              </a:rPr>
              <a:t> smerter, nerveskader, af </a:t>
            </a:r>
            <a:r>
              <a:rPr lang="da-DK" sz="2400" dirty="0" smtClean="0">
                <a:latin typeface="Helvetica" charset="0"/>
                <a:ea typeface="MS PGothic" charset="0"/>
              </a:rPr>
              <a:t>kronisk </a:t>
            </a:r>
            <a:r>
              <a:rPr lang="da-DK" sz="2400" dirty="0">
                <a:latin typeface="Helvetica" charset="0"/>
                <a:ea typeface="MS PGothic" charset="0"/>
              </a:rPr>
              <a:t>karakter med meget høj grad af smerteintensitet.</a:t>
            </a:r>
          </a:p>
          <a:p>
            <a:pPr marL="0" indent="0">
              <a:lnSpc>
                <a:spcPct val="100000"/>
              </a:lnSpc>
              <a:buNone/>
            </a:pPr>
            <a:r>
              <a:rPr lang="da-DK" sz="1900" dirty="0" smtClean="0">
                <a:latin typeface="Helvetica" charset="0"/>
                <a:ea typeface="MS PGothic" charset="0"/>
              </a:rPr>
              <a:t>Kild</a:t>
            </a:r>
            <a:r>
              <a:rPr lang="en-GB" sz="1900" dirty="0" smtClean="0">
                <a:latin typeface="Helvetica" charset="0"/>
                <a:ea typeface="MS PGothic" charset="0"/>
              </a:rPr>
              <a:t>e</a:t>
            </a:r>
            <a:r>
              <a:rPr lang="en-GB" sz="1900" dirty="0">
                <a:latin typeface="Helvetica" charset="0"/>
                <a:ea typeface="MS PGothic" charset="0"/>
              </a:rPr>
              <a:t>: Farrar JT, </a:t>
            </a:r>
            <a:r>
              <a:rPr lang="en-GB" sz="1900" dirty="0" err="1">
                <a:latin typeface="Helvetica" charset="0"/>
                <a:ea typeface="MS PGothic" charset="0"/>
              </a:rPr>
              <a:t>Polomono</a:t>
            </a:r>
            <a:r>
              <a:rPr lang="en-GB" sz="1900" dirty="0">
                <a:latin typeface="Helvetica" charset="0"/>
                <a:ea typeface="MS PGothic" charset="0"/>
              </a:rPr>
              <a:t> RC. Pain and neuropathy in cancer survivors: Surgery, radiation, </a:t>
            </a:r>
            <a:r>
              <a:rPr lang="en-GB" sz="1900" dirty="0" smtClean="0">
                <a:latin typeface="Helvetica" charset="0"/>
                <a:ea typeface="MS PGothic" charset="0"/>
              </a:rPr>
              <a:t>and Chemotherapy </a:t>
            </a:r>
            <a:r>
              <a:rPr lang="en-GB" sz="1900" dirty="0">
                <a:latin typeface="Helvetica" charset="0"/>
                <a:ea typeface="MS PGothic" charset="0"/>
              </a:rPr>
              <a:t>can cause pain; research could improve its detection and treatment. </a:t>
            </a:r>
            <a:r>
              <a:rPr lang="en-GB" sz="1900" dirty="0" smtClean="0">
                <a:latin typeface="Helvetica" charset="0"/>
                <a:ea typeface="MS PGothic" charset="0"/>
              </a:rPr>
              <a:t>American Journal </a:t>
            </a:r>
            <a:r>
              <a:rPr lang="en-GB" sz="1900" dirty="0">
                <a:latin typeface="Helvetica" charset="0"/>
                <a:ea typeface="MS PGothic" charset="0"/>
              </a:rPr>
              <a:t>of Nursing 2006; 106:39-</a:t>
            </a:r>
            <a:r>
              <a:rPr lang="en-GB" sz="1900" dirty="0" smtClean="0">
                <a:latin typeface="Helvetica" charset="0"/>
                <a:ea typeface="MS PGothic" charset="0"/>
              </a:rPr>
              <a:t>47.</a:t>
            </a:r>
          </a:p>
          <a:p>
            <a:pPr marL="0" indent="0">
              <a:lnSpc>
                <a:spcPct val="100000"/>
              </a:lnSpc>
              <a:buNone/>
            </a:pPr>
            <a:endParaRPr lang="da-DK" sz="2400" dirty="0" smtClean="0">
              <a:latin typeface="Helvetica" charset="0"/>
              <a:ea typeface="MS PGothic" charset="0"/>
            </a:endParaRPr>
          </a:p>
          <a:p>
            <a:pPr marL="0" indent="0">
              <a:lnSpc>
                <a:spcPct val="100000"/>
              </a:lnSpc>
              <a:buNone/>
            </a:pPr>
            <a:r>
              <a:rPr lang="da-DK" sz="2400" dirty="0" smtClean="0">
                <a:latin typeface="Helvetica" charset="0"/>
                <a:ea typeface="MS PGothic" charset="0"/>
              </a:rPr>
              <a:t>Det </a:t>
            </a:r>
            <a:r>
              <a:rPr lang="da-DK" sz="2400" dirty="0">
                <a:latin typeface="Helvetica" charset="0"/>
                <a:ea typeface="MS PGothic" charset="0"/>
              </a:rPr>
              <a:t>er velkendt, at smerterne forværres ved angst for tilbagefald, </a:t>
            </a:r>
            <a:r>
              <a:rPr lang="da-DK" sz="2400" dirty="0" smtClean="0">
                <a:latin typeface="Helvetica" charset="0"/>
                <a:ea typeface="MS PGothic" charset="0"/>
              </a:rPr>
              <a:t>overbelastning </a:t>
            </a:r>
            <a:r>
              <a:rPr lang="da-DK" sz="2400" dirty="0">
                <a:latin typeface="Helvetica" charset="0"/>
                <a:ea typeface="MS PGothic" charset="0"/>
              </a:rPr>
              <a:t>af kroppen ved fx. havearbejde og ferie, som giver de </a:t>
            </a:r>
            <a:r>
              <a:rPr lang="da-DK" sz="2400" dirty="0" smtClean="0">
                <a:latin typeface="Helvetica" charset="0"/>
                <a:ea typeface="MS PGothic" charset="0"/>
              </a:rPr>
              <a:t>såkaldte </a:t>
            </a:r>
            <a:r>
              <a:rPr lang="da-DK" sz="2400" dirty="0">
                <a:latin typeface="Helvetica" charset="0"/>
                <a:ea typeface="MS PGothic" charset="0"/>
              </a:rPr>
              <a:t>eftersensationer.</a:t>
            </a:r>
          </a:p>
          <a:p>
            <a:pPr marL="0" indent="0">
              <a:buNone/>
            </a:pPr>
            <a:r>
              <a:rPr lang="da-DK" sz="2400" dirty="0">
                <a:latin typeface="Helvetica" charset="0"/>
                <a:ea typeface="MS PGothic" charset="0"/>
              </a:rPr>
              <a:t>Der er erfaring for, at patienter med </a:t>
            </a:r>
            <a:r>
              <a:rPr lang="da-DK" sz="2400" dirty="0" err="1">
                <a:latin typeface="Helvetica" charset="0"/>
                <a:ea typeface="MS PGothic" charset="0"/>
              </a:rPr>
              <a:t>neurogene</a:t>
            </a:r>
            <a:r>
              <a:rPr lang="da-DK" sz="2400" dirty="0">
                <a:latin typeface="Helvetica" charset="0"/>
                <a:ea typeface="MS PGothic" charset="0"/>
              </a:rPr>
              <a:t> smerter skal have en </a:t>
            </a:r>
          </a:p>
          <a:p>
            <a:pPr marL="0" indent="0">
              <a:buNone/>
            </a:pPr>
            <a:r>
              <a:rPr lang="da-DK" sz="2400" dirty="0">
                <a:latin typeface="Helvetica" charset="0"/>
                <a:ea typeface="MS PGothic" charset="0"/>
              </a:rPr>
              <a:t>specialiseret, aktivitetsbaseret og skånsom genoptræning. </a:t>
            </a:r>
          </a:p>
          <a:p>
            <a:endParaRPr lang="en-US" dirty="0">
              <a:latin typeface="Helvetica" charset="0"/>
              <a:ea typeface="MS PGothic" charset="0"/>
            </a:endParaRPr>
          </a:p>
          <a:p>
            <a:endParaRPr lang="en-US" dirty="0" smtClean="0">
              <a:latin typeface="Helvetica" charset="0"/>
              <a:ea typeface="MS PGothic" charset="0"/>
            </a:endParaRPr>
          </a:p>
          <a:p>
            <a:pPr marL="0" indent="0">
              <a:buNone/>
            </a:pPr>
            <a:r>
              <a:rPr lang="en-US" sz="2100" dirty="0" err="1" smtClean="0">
                <a:latin typeface="Helvetica" charset="0"/>
                <a:ea typeface="MS PGothic" charset="0"/>
              </a:rPr>
              <a:t>Kilde:Google</a:t>
            </a:r>
            <a:r>
              <a:rPr lang="en-US" sz="2100" dirty="0">
                <a:latin typeface="Helvetica" charset="0"/>
                <a:ea typeface="MS PGothic" charset="0"/>
              </a:rPr>
              <a:t>: Peripheral Neuropathy and Patient Education and MD Anderson: </a:t>
            </a:r>
          </a:p>
          <a:p>
            <a:pPr marL="0" indent="0">
              <a:buNone/>
            </a:pPr>
            <a:r>
              <a:rPr lang="en-US" sz="2100" dirty="0" err="1" smtClean="0">
                <a:latin typeface="Helvetica" charset="0"/>
                <a:ea typeface="MS PGothic" charset="0"/>
              </a:rPr>
              <a:t>retningslinje</a:t>
            </a:r>
            <a:r>
              <a:rPr lang="en-US" sz="2100" dirty="0">
                <a:latin typeface="Helvetica" charset="0"/>
                <a:ea typeface="MS PGothic" charset="0"/>
              </a:rPr>
              <a:t>, </a:t>
            </a:r>
            <a:r>
              <a:rPr lang="en-US" sz="2100" dirty="0" err="1">
                <a:latin typeface="Helvetica" charset="0"/>
                <a:ea typeface="MS PGothic" charset="0"/>
              </a:rPr>
              <a:t>som</a:t>
            </a:r>
            <a:r>
              <a:rPr lang="en-US" sz="2100" dirty="0">
                <a:latin typeface="Helvetica" charset="0"/>
                <a:ea typeface="MS PGothic" charset="0"/>
              </a:rPr>
              <a:t> </a:t>
            </a:r>
            <a:r>
              <a:rPr lang="en-US" sz="2100" dirty="0" err="1">
                <a:latin typeface="Helvetica" charset="0"/>
                <a:ea typeface="MS PGothic" charset="0"/>
              </a:rPr>
              <a:t>kan</a:t>
            </a:r>
            <a:r>
              <a:rPr lang="en-US" sz="2100" dirty="0">
                <a:latin typeface="Helvetica" charset="0"/>
                <a:ea typeface="MS PGothic" charset="0"/>
              </a:rPr>
              <a:t> </a:t>
            </a:r>
            <a:r>
              <a:rPr lang="en-US" sz="2100" dirty="0" err="1">
                <a:latin typeface="Helvetica" charset="0"/>
                <a:ea typeface="MS PGothic" charset="0"/>
              </a:rPr>
              <a:t>hjælpe</a:t>
            </a:r>
            <a:r>
              <a:rPr lang="en-US" sz="2100" dirty="0">
                <a:latin typeface="Helvetica" charset="0"/>
                <a:ea typeface="MS PGothic" charset="0"/>
              </a:rPr>
              <a:t> dig</a:t>
            </a:r>
          </a:p>
          <a:p>
            <a:endParaRPr lang="en-US"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41617745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556" y="1073711"/>
            <a:ext cx="10515600" cy="1112993"/>
          </a:xfrm>
        </p:spPr>
        <p:txBody>
          <a:bodyPr>
            <a:normAutofit/>
          </a:bodyPr>
          <a:lstStyle/>
          <a:p>
            <a:r>
              <a:rPr lang="en-US" sz="3200" dirty="0" err="1" smtClean="0"/>
              <a:t>Neurogene</a:t>
            </a:r>
            <a:r>
              <a:rPr lang="en-US" sz="3200" dirty="0" smtClean="0"/>
              <a:t> </a:t>
            </a:r>
            <a:r>
              <a:rPr lang="en-US" sz="3200" dirty="0" err="1" smtClean="0"/>
              <a:t>smerter-hvad</a:t>
            </a:r>
            <a:r>
              <a:rPr lang="en-US" sz="3200" dirty="0" smtClean="0"/>
              <a:t> </a:t>
            </a:r>
            <a:r>
              <a:rPr lang="en-US" sz="3200" dirty="0" err="1" smtClean="0"/>
              <a:t>kan</a:t>
            </a:r>
            <a:r>
              <a:rPr lang="en-US" sz="3200" dirty="0" smtClean="0"/>
              <a:t> </a:t>
            </a:r>
            <a:r>
              <a:rPr lang="en-US" sz="3200" dirty="0" err="1" smtClean="0"/>
              <a:t>jeg</a:t>
            </a:r>
            <a:r>
              <a:rPr lang="en-US" sz="3200" dirty="0" smtClean="0"/>
              <a:t> </a:t>
            </a:r>
            <a:r>
              <a:rPr lang="en-US" sz="3200" dirty="0" err="1" smtClean="0"/>
              <a:t>selv</a:t>
            </a:r>
            <a:r>
              <a:rPr lang="en-US" sz="3200" dirty="0" smtClean="0"/>
              <a:t> </a:t>
            </a:r>
            <a:r>
              <a:rPr lang="en-US" sz="3200" dirty="0" err="1" smtClean="0"/>
              <a:t>gøre</a:t>
            </a:r>
            <a:endParaRPr lang="en-US" sz="3200" dirty="0"/>
          </a:p>
        </p:txBody>
      </p:sp>
      <p:sp>
        <p:nvSpPr>
          <p:cNvPr id="3" name="Content Placeholder 2"/>
          <p:cNvSpPr>
            <a:spLocks noGrp="1"/>
          </p:cNvSpPr>
          <p:nvPr>
            <p:ph idx="1"/>
          </p:nvPr>
        </p:nvSpPr>
        <p:spPr>
          <a:xfrm>
            <a:off x="838200" y="2212892"/>
            <a:ext cx="10515600" cy="4425782"/>
          </a:xfrm>
        </p:spPr>
        <p:txBody>
          <a:bodyPr/>
          <a:lstStyle/>
          <a:p>
            <a:r>
              <a:rPr lang="en-US" dirty="0" err="1" smtClean="0"/>
              <a:t>Kontakt</a:t>
            </a:r>
            <a:r>
              <a:rPr lang="en-US" dirty="0" smtClean="0"/>
              <a:t> din </a:t>
            </a:r>
            <a:r>
              <a:rPr lang="en-US" dirty="0" err="1" smtClean="0"/>
              <a:t>onkologiske</a:t>
            </a:r>
            <a:r>
              <a:rPr lang="en-US" dirty="0" smtClean="0"/>
              <a:t> </a:t>
            </a:r>
            <a:r>
              <a:rPr lang="en-US" dirty="0" err="1" smtClean="0"/>
              <a:t>patientansvarlige</a:t>
            </a:r>
            <a:r>
              <a:rPr lang="en-US" dirty="0" smtClean="0"/>
              <a:t> </a:t>
            </a:r>
            <a:r>
              <a:rPr lang="en-US" dirty="0" err="1" smtClean="0"/>
              <a:t>læge</a:t>
            </a:r>
            <a:endParaRPr lang="en-US" dirty="0" smtClean="0"/>
          </a:p>
          <a:p>
            <a:r>
              <a:rPr lang="en-US" dirty="0" err="1" smtClean="0"/>
              <a:t>Hvad</a:t>
            </a:r>
            <a:r>
              <a:rPr lang="en-US" dirty="0" smtClean="0"/>
              <a:t> </a:t>
            </a:r>
            <a:r>
              <a:rPr lang="en-US" dirty="0" err="1" smtClean="0"/>
              <a:t>forværrer</a:t>
            </a:r>
            <a:r>
              <a:rPr lang="en-US" dirty="0" smtClean="0"/>
              <a:t> dine </a:t>
            </a:r>
            <a:r>
              <a:rPr lang="en-US" dirty="0" err="1" smtClean="0"/>
              <a:t>smerter</a:t>
            </a:r>
            <a:r>
              <a:rPr lang="en-US" dirty="0" smtClean="0"/>
              <a:t> ?</a:t>
            </a:r>
          </a:p>
          <a:p>
            <a:r>
              <a:rPr lang="en-US" dirty="0" err="1" smtClean="0"/>
              <a:t>Kan</a:t>
            </a:r>
            <a:r>
              <a:rPr lang="en-US" dirty="0" smtClean="0"/>
              <a:t> du </a:t>
            </a:r>
            <a:r>
              <a:rPr lang="en-US" dirty="0" err="1" smtClean="0"/>
              <a:t>aflede</a:t>
            </a:r>
            <a:r>
              <a:rPr lang="en-US" dirty="0" smtClean="0"/>
              <a:t> dine </a:t>
            </a:r>
            <a:r>
              <a:rPr lang="en-US" dirty="0" err="1" smtClean="0"/>
              <a:t>smerter</a:t>
            </a:r>
            <a:r>
              <a:rPr lang="en-US" dirty="0" smtClean="0"/>
              <a:t> ?</a:t>
            </a:r>
          </a:p>
          <a:p>
            <a:r>
              <a:rPr lang="en-US" dirty="0" err="1" smtClean="0"/>
              <a:t>Hvis</a:t>
            </a:r>
            <a:r>
              <a:rPr lang="en-US" dirty="0" smtClean="0"/>
              <a:t> </a:t>
            </a:r>
            <a:r>
              <a:rPr lang="en-US" dirty="0" err="1" smtClean="0"/>
              <a:t>alternativ</a:t>
            </a:r>
            <a:r>
              <a:rPr lang="en-US" dirty="0" smtClean="0"/>
              <a:t> </a:t>
            </a:r>
            <a:r>
              <a:rPr lang="en-US" dirty="0" err="1" smtClean="0"/>
              <a:t>behandling</a:t>
            </a:r>
            <a:r>
              <a:rPr lang="en-US" dirty="0" smtClean="0"/>
              <a:t> – </a:t>
            </a:r>
            <a:r>
              <a:rPr lang="en-US" dirty="0" err="1" smtClean="0"/>
              <a:t>skal</a:t>
            </a:r>
            <a:r>
              <a:rPr lang="en-US" dirty="0" smtClean="0"/>
              <a:t> </a:t>
            </a:r>
            <a:r>
              <a:rPr lang="en-US" dirty="0" err="1" smtClean="0"/>
              <a:t>virke</a:t>
            </a:r>
            <a:r>
              <a:rPr lang="en-US" dirty="0" smtClean="0"/>
              <a:t> </a:t>
            </a:r>
            <a:r>
              <a:rPr lang="en-US" dirty="0" err="1" smtClean="0"/>
              <a:t>i</a:t>
            </a:r>
            <a:r>
              <a:rPr lang="en-US" dirty="0" smtClean="0"/>
              <a:t> </a:t>
            </a:r>
            <a:r>
              <a:rPr lang="en-US" dirty="0" err="1" smtClean="0"/>
              <a:t>løbet</a:t>
            </a:r>
            <a:r>
              <a:rPr lang="en-US" dirty="0" smtClean="0"/>
              <a:t> </a:t>
            </a:r>
            <a:r>
              <a:rPr lang="en-US" dirty="0" err="1" smtClean="0"/>
              <a:t>af</a:t>
            </a:r>
            <a:r>
              <a:rPr lang="en-US" dirty="0" smtClean="0"/>
              <a:t> </a:t>
            </a:r>
            <a:r>
              <a:rPr lang="en-US" dirty="0" err="1" smtClean="0"/>
              <a:t>få</a:t>
            </a:r>
            <a:r>
              <a:rPr lang="en-US" dirty="0" smtClean="0"/>
              <a:t> </a:t>
            </a:r>
            <a:r>
              <a:rPr lang="en-US" dirty="0" err="1" smtClean="0"/>
              <a:t>gange</a:t>
            </a:r>
            <a:endParaRPr lang="en-US" dirty="0" smtClean="0"/>
          </a:p>
          <a:p>
            <a:r>
              <a:rPr lang="en-US" dirty="0" err="1" smtClean="0"/>
              <a:t>Gode</a:t>
            </a:r>
            <a:r>
              <a:rPr lang="en-US" dirty="0" smtClean="0"/>
              <a:t> </a:t>
            </a:r>
            <a:r>
              <a:rPr lang="en-US" dirty="0" err="1" smtClean="0"/>
              <a:t>sko</a:t>
            </a:r>
            <a:r>
              <a:rPr lang="en-US" dirty="0" smtClean="0"/>
              <a:t> </a:t>
            </a:r>
            <a:r>
              <a:rPr lang="en-US" dirty="0" err="1" smtClean="0"/>
              <a:t>fx</a:t>
            </a:r>
            <a:r>
              <a:rPr lang="en-US" dirty="0" smtClean="0"/>
              <a:t> </a:t>
            </a:r>
            <a:r>
              <a:rPr lang="en-US" dirty="0" err="1" smtClean="0"/>
              <a:t>Gaitline</a:t>
            </a:r>
            <a:r>
              <a:rPr lang="en-US" dirty="0" smtClean="0"/>
              <a:t> </a:t>
            </a:r>
            <a:r>
              <a:rPr lang="en-US" dirty="0" err="1" smtClean="0"/>
              <a:t>Sahva</a:t>
            </a:r>
            <a:endParaRPr lang="en-US" dirty="0" smtClean="0"/>
          </a:p>
          <a:p>
            <a:r>
              <a:rPr lang="en-US" dirty="0" err="1" smtClean="0"/>
              <a:t>Nogle</a:t>
            </a:r>
            <a:r>
              <a:rPr lang="en-US" dirty="0" smtClean="0"/>
              <a:t> </a:t>
            </a:r>
            <a:r>
              <a:rPr lang="en-US" dirty="0" err="1" smtClean="0"/>
              <a:t>siger</a:t>
            </a:r>
            <a:r>
              <a:rPr lang="en-US" dirty="0" smtClean="0"/>
              <a:t> </a:t>
            </a:r>
            <a:r>
              <a:rPr lang="en-US" dirty="0" err="1" smtClean="0"/>
              <a:t>koldt</a:t>
            </a:r>
            <a:r>
              <a:rPr lang="en-US" dirty="0" smtClean="0"/>
              <a:t> </a:t>
            </a:r>
            <a:r>
              <a:rPr lang="en-US" dirty="0" err="1" smtClean="0"/>
              <a:t>fodbad</a:t>
            </a:r>
            <a:endParaRPr lang="en-US" dirty="0" smtClean="0"/>
          </a:p>
          <a:p>
            <a:r>
              <a:rPr lang="en-US" dirty="0" err="1" smtClean="0"/>
              <a:t>Styrk</a:t>
            </a:r>
            <a:r>
              <a:rPr lang="en-US" dirty="0" smtClean="0"/>
              <a:t> din balance </a:t>
            </a:r>
            <a:r>
              <a:rPr lang="en-US" dirty="0" err="1" smtClean="0"/>
              <a:t>ved</a:t>
            </a:r>
            <a:r>
              <a:rPr lang="en-US" dirty="0" smtClean="0"/>
              <a:t> </a:t>
            </a:r>
            <a:r>
              <a:rPr lang="en-US" dirty="0" err="1" smtClean="0"/>
              <a:t>hjælp</a:t>
            </a:r>
            <a:r>
              <a:rPr lang="en-US" dirty="0" smtClean="0"/>
              <a:t> </a:t>
            </a:r>
            <a:r>
              <a:rPr lang="en-US" dirty="0" err="1" smtClean="0"/>
              <a:t>fra</a:t>
            </a:r>
            <a:r>
              <a:rPr lang="en-US" dirty="0" smtClean="0"/>
              <a:t> </a:t>
            </a:r>
            <a:r>
              <a:rPr lang="en-US" dirty="0" err="1" smtClean="0"/>
              <a:t>fysioterapi</a:t>
            </a:r>
            <a:r>
              <a:rPr lang="en-US" dirty="0" smtClean="0"/>
              <a:t> </a:t>
            </a:r>
            <a:r>
              <a:rPr lang="en-US" dirty="0" err="1" smtClean="0"/>
              <a:t>eller</a:t>
            </a:r>
            <a:r>
              <a:rPr lang="en-US" dirty="0" smtClean="0"/>
              <a:t> </a:t>
            </a:r>
            <a:r>
              <a:rPr lang="en-US" dirty="0" err="1" smtClean="0"/>
              <a:t>kommunens</a:t>
            </a:r>
            <a:r>
              <a:rPr lang="en-US" dirty="0" smtClean="0"/>
              <a:t> </a:t>
            </a:r>
            <a:r>
              <a:rPr lang="en-US" dirty="0" err="1" smtClean="0"/>
              <a:t>rehabilitering</a:t>
            </a:r>
            <a:endParaRPr lang="en-US"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11171126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a:xfrm>
            <a:off x="2918884" y="628651"/>
            <a:ext cx="8966200" cy="519113"/>
          </a:xfrm>
        </p:spPr>
        <p:txBody>
          <a:bodyPr>
            <a:normAutofit fontScale="90000"/>
          </a:bodyPr>
          <a:lstStyle/>
          <a:p>
            <a:r>
              <a:rPr lang="da-DK">
                <a:latin typeface="Helvetica" charset="0"/>
                <a:ea typeface="MS PGothic" charset="0"/>
              </a:rPr>
              <a:t>Estimeret behovspyramide</a:t>
            </a:r>
            <a:r>
              <a:rPr lang="en-US">
                <a:latin typeface="Helvetica" charset="0"/>
                <a:ea typeface="MS PGothic" charset="0"/>
              </a:rPr>
              <a:t> </a:t>
            </a:r>
          </a:p>
        </p:txBody>
      </p:sp>
      <p:sp>
        <p:nvSpPr>
          <p:cNvPr id="6246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Arial" charset="0"/>
                <a:ea typeface="MS PGothic" charset="0"/>
                <a:cs typeface="MS PGothic" charset="0"/>
              </a:defRPr>
            </a:lvl1pPr>
            <a:lvl2pPr marL="742950" indent="-285750">
              <a:defRPr sz="4000">
                <a:solidFill>
                  <a:schemeClr val="tx1"/>
                </a:solidFill>
                <a:latin typeface="Arial" charset="0"/>
                <a:ea typeface="MS PGothic" charset="0"/>
                <a:cs typeface="MS PGothic" charset="0"/>
              </a:defRPr>
            </a:lvl2pPr>
            <a:lvl3pPr marL="1143000" indent="-228600">
              <a:defRPr sz="4000">
                <a:solidFill>
                  <a:schemeClr val="tx1"/>
                </a:solidFill>
                <a:latin typeface="Arial" charset="0"/>
                <a:ea typeface="MS PGothic" charset="0"/>
                <a:cs typeface="MS PGothic" charset="0"/>
              </a:defRPr>
            </a:lvl3pPr>
            <a:lvl4pPr marL="1600200" indent="-228600">
              <a:defRPr sz="4000">
                <a:solidFill>
                  <a:schemeClr val="tx1"/>
                </a:solidFill>
                <a:latin typeface="Arial" charset="0"/>
                <a:ea typeface="MS PGothic" charset="0"/>
                <a:cs typeface="MS PGothic" charset="0"/>
              </a:defRPr>
            </a:lvl4pPr>
            <a:lvl5pPr marL="2057400" indent="-228600">
              <a:defRPr sz="40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40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40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40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4000">
                <a:solidFill>
                  <a:schemeClr val="tx1"/>
                </a:solidFill>
                <a:latin typeface="Arial" charset="0"/>
                <a:ea typeface="MS PGothic" charset="0"/>
                <a:cs typeface="MS PGothic" charset="0"/>
              </a:defRPr>
            </a:lvl9pPr>
          </a:lstStyle>
          <a:p>
            <a:fld id="{2384EA08-8210-E041-A461-044D008A5A42}" type="slidenum">
              <a:rPr lang="da-DK" sz="900">
                <a:latin typeface="Helvetica" charset="0"/>
                <a:cs typeface="Helvetica" charset="0"/>
              </a:rPr>
              <a:pPr/>
              <a:t>43</a:t>
            </a:fld>
            <a:endParaRPr lang="da-DK" sz="900">
              <a:latin typeface="Helvetica" charset="0"/>
              <a:cs typeface="Helvetica" charset="0"/>
            </a:endParaRPr>
          </a:p>
        </p:txBody>
      </p:sp>
      <p:graphicFrame>
        <p:nvGraphicFramePr>
          <p:cNvPr id="5" name="Diagram 4"/>
          <p:cNvGraphicFramePr/>
          <p:nvPr/>
        </p:nvGraphicFramePr>
        <p:xfrm>
          <a:off x="3073191" y="1437458"/>
          <a:ext cx="6045620" cy="34793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2468" name="Rectangle 6"/>
          <p:cNvSpPr>
            <a:spLocks noChangeArrowheads="1"/>
          </p:cNvSpPr>
          <p:nvPr/>
        </p:nvSpPr>
        <p:spPr bwMode="auto">
          <a:xfrm>
            <a:off x="1238252" y="5703889"/>
            <a:ext cx="9072033"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da-DK" sz="1000">
                <a:cs typeface="Helvetica" charset="0"/>
              </a:rPr>
              <a:t>% = Engelske estimater, ”Forløbsprogram for Rehabilitering og </a:t>
            </a:r>
            <a:r>
              <a:rPr lang="en-US" sz="1000">
                <a:cs typeface="Helvetica" charset="0"/>
              </a:rPr>
              <a:t>Palliation…2012”, SST (s. 7,29)</a:t>
            </a:r>
          </a:p>
          <a:p>
            <a:pPr eaLnBrk="1" hangingPunct="1"/>
            <a:r>
              <a:rPr lang="da-DK" sz="1000">
                <a:cs typeface="Helvetica" charset="0"/>
              </a:rPr>
              <a:t> </a:t>
            </a:r>
            <a:endParaRPr lang="en-US" sz="1000">
              <a:cs typeface="Helvetica" charset="0"/>
            </a:endParaRPr>
          </a:p>
          <a:p>
            <a:pPr eaLnBrk="1" hangingPunct="1"/>
            <a:r>
              <a:rPr lang="da-DK" sz="1000">
                <a:cs typeface="Helvetica" charset="0"/>
              </a:rPr>
              <a:t>Antal patienter = Sundhedsstyrelsens tal</a:t>
            </a:r>
            <a:endParaRPr lang="en-US" sz="1000">
              <a:cs typeface="Helvetica" charset="0"/>
            </a:endParaRPr>
          </a:p>
        </p:txBody>
      </p:sp>
      <p:sp>
        <p:nvSpPr>
          <p:cNvPr id="62469" name="Rectangle 8"/>
          <p:cNvSpPr>
            <a:spLocks noChangeArrowheads="1"/>
          </p:cNvSpPr>
          <p:nvPr/>
        </p:nvSpPr>
        <p:spPr bwMode="auto">
          <a:xfrm>
            <a:off x="8606367" y="2011364"/>
            <a:ext cx="2838451"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da-DK" sz="1800">
                <a:cs typeface="Helvetica" charset="0"/>
              </a:rPr>
              <a:t>30 % = 66.000 </a:t>
            </a:r>
          </a:p>
          <a:p>
            <a:pPr eaLnBrk="1" hangingPunct="1"/>
            <a:r>
              <a:rPr lang="da-DK" sz="1800">
                <a:cs typeface="Helvetica" charset="0"/>
              </a:rPr>
              <a:t>Har behov</a:t>
            </a:r>
            <a:r>
              <a:rPr lang="en-US" sz="1800">
                <a:cs typeface="Helvetica" charset="0"/>
              </a:rPr>
              <a:t> f</a:t>
            </a:r>
            <a:r>
              <a:rPr lang="da-DK" sz="1800">
                <a:cs typeface="Helvetica" charset="0"/>
              </a:rPr>
              <a:t>or</a:t>
            </a:r>
            <a:endParaRPr lang="en-US" sz="1800">
              <a:cs typeface="Helvetica" charset="0"/>
            </a:endParaRPr>
          </a:p>
          <a:p>
            <a:pPr eaLnBrk="1" hangingPunct="1"/>
            <a:r>
              <a:rPr lang="da-DK" sz="1800">
                <a:cs typeface="Helvetica" charset="0"/>
              </a:rPr>
              <a:t>specialiseret</a:t>
            </a:r>
          </a:p>
          <a:p>
            <a:pPr eaLnBrk="1" hangingPunct="1"/>
            <a:r>
              <a:rPr lang="da-DK" sz="1800">
                <a:cs typeface="Helvetica" charset="0"/>
              </a:rPr>
              <a:t>koordineret</a:t>
            </a:r>
          </a:p>
          <a:p>
            <a:pPr eaLnBrk="1" hangingPunct="1"/>
            <a:r>
              <a:rPr lang="da-DK" sz="1800">
                <a:cs typeface="Helvetica" charset="0"/>
              </a:rPr>
              <a:t>indsats på</a:t>
            </a:r>
          </a:p>
          <a:p>
            <a:pPr eaLnBrk="1" hangingPunct="1"/>
            <a:r>
              <a:rPr lang="da-DK" sz="1800">
                <a:cs typeface="Helvetica" charset="0"/>
              </a:rPr>
              <a:t>sygehus niveau</a:t>
            </a:r>
          </a:p>
        </p:txBody>
      </p:sp>
      <p:sp>
        <p:nvSpPr>
          <p:cNvPr id="62470" name="TextBox 1"/>
          <p:cNvSpPr txBox="1">
            <a:spLocks noChangeArrowheads="1"/>
          </p:cNvSpPr>
          <p:nvPr/>
        </p:nvSpPr>
        <p:spPr bwMode="auto">
          <a:xfrm>
            <a:off x="3073400" y="5067300"/>
            <a:ext cx="604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Arial" charset="0"/>
                <a:ea typeface="MS PGothic" charset="0"/>
                <a:cs typeface="MS PGothic" charset="0"/>
              </a:defRPr>
            </a:lvl1pPr>
            <a:lvl2pPr marL="742950" indent="-285750">
              <a:defRPr sz="4000">
                <a:solidFill>
                  <a:schemeClr val="tx1"/>
                </a:solidFill>
                <a:latin typeface="Arial" charset="0"/>
                <a:ea typeface="MS PGothic" charset="0"/>
                <a:cs typeface="MS PGothic" charset="0"/>
              </a:defRPr>
            </a:lvl2pPr>
            <a:lvl3pPr marL="1143000" indent="-228600">
              <a:defRPr sz="4000">
                <a:solidFill>
                  <a:schemeClr val="tx1"/>
                </a:solidFill>
                <a:latin typeface="Arial" charset="0"/>
                <a:ea typeface="MS PGothic" charset="0"/>
                <a:cs typeface="MS PGothic" charset="0"/>
              </a:defRPr>
            </a:lvl3pPr>
            <a:lvl4pPr marL="1600200" indent="-228600">
              <a:defRPr sz="4000">
                <a:solidFill>
                  <a:schemeClr val="tx1"/>
                </a:solidFill>
                <a:latin typeface="Arial" charset="0"/>
                <a:ea typeface="MS PGothic" charset="0"/>
                <a:cs typeface="MS PGothic" charset="0"/>
              </a:defRPr>
            </a:lvl4pPr>
            <a:lvl5pPr marL="2057400" indent="-228600">
              <a:defRPr sz="40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40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40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40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4000">
                <a:solidFill>
                  <a:schemeClr val="tx1"/>
                </a:solidFill>
                <a:latin typeface="Arial" charset="0"/>
                <a:ea typeface="MS PGothic" charset="0"/>
                <a:cs typeface="MS PGothic" charset="0"/>
              </a:defRPr>
            </a:lvl9pPr>
          </a:lstStyle>
          <a:p>
            <a:pPr algn="ctr" eaLnBrk="1" hangingPunct="1"/>
            <a:r>
              <a:rPr lang="da-DK" sz="1800">
                <a:cs typeface="Helvetica" charset="0"/>
              </a:rPr>
              <a:t>En database vil give mere nøjagtige tal</a:t>
            </a:r>
          </a:p>
        </p:txBody>
      </p:sp>
      <p:sp>
        <p:nvSpPr>
          <p:cNvPr id="62471" name="TextBox 2"/>
          <p:cNvSpPr txBox="1">
            <a:spLocks noChangeArrowheads="1"/>
          </p:cNvSpPr>
          <p:nvPr/>
        </p:nvSpPr>
        <p:spPr bwMode="auto">
          <a:xfrm>
            <a:off x="1238251" y="2017713"/>
            <a:ext cx="24047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Arial" charset="0"/>
                <a:ea typeface="MS PGothic" charset="0"/>
                <a:cs typeface="MS PGothic" charset="0"/>
              </a:defRPr>
            </a:lvl1pPr>
            <a:lvl2pPr marL="742950" indent="-285750">
              <a:defRPr sz="4000">
                <a:solidFill>
                  <a:schemeClr val="tx1"/>
                </a:solidFill>
                <a:latin typeface="Arial" charset="0"/>
                <a:ea typeface="MS PGothic" charset="0"/>
                <a:cs typeface="MS PGothic" charset="0"/>
              </a:defRPr>
            </a:lvl2pPr>
            <a:lvl3pPr marL="1143000" indent="-228600">
              <a:defRPr sz="4000">
                <a:solidFill>
                  <a:schemeClr val="tx1"/>
                </a:solidFill>
                <a:latin typeface="Arial" charset="0"/>
                <a:ea typeface="MS PGothic" charset="0"/>
                <a:cs typeface="MS PGothic" charset="0"/>
              </a:defRPr>
            </a:lvl3pPr>
            <a:lvl4pPr marL="1600200" indent="-228600">
              <a:defRPr sz="4000">
                <a:solidFill>
                  <a:schemeClr val="tx1"/>
                </a:solidFill>
                <a:latin typeface="Arial" charset="0"/>
                <a:ea typeface="MS PGothic" charset="0"/>
                <a:cs typeface="MS PGothic" charset="0"/>
              </a:defRPr>
            </a:lvl4pPr>
            <a:lvl5pPr marL="2057400" indent="-228600">
              <a:defRPr sz="40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40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40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40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4000">
                <a:solidFill>
                  <a:schemeClr val="tx1"/>
                </a:solidFill>
                <a:latin typeface="Arial" charset="0"/>
                <a:ea typeface="MS PGothic" charset="0"/>
                <a:cs typeface="MS PGothic" charset="0"/>
              </a:defRPr>
            </a:lvl9pPr>
          </a:lstStyle>
          <a:p>
            <a:pPr eaLnBrk="1" hangingPunct="1"/>
            <a:r>
              <a:rPr lang="da-DK" sz="1800">
                <a:cs typeface="Helvetica" charset="0"/>
              </a:rPr>
              <a:t>Der mangler</a:t>
            </a:r>
          </a:p>
          <a:p>
            <a:pPr eaLnBrk="1" hangingPunct="1"/>
            <a:r>
              <a:rPr lang="da-DK" sz="1800">
                <a:cs typeface="Helvetica" charset="0"/>
              </a:rPr>
              <a:t>viden og koordinering</a:t>
            </a:r>
          </a:p>
        </p:txBody>
      </p:sp>
    </p:spTree>
    <p:extLst>
      <p:ext uri="{BB962C8B-B14F-4D97-AF65-F5344CB8AC3E}">
        <p14:creationId xmlns:p14="http://schemas.microsoft.com/office/powerpoint/2010/main" val="2258386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293" y="1178463"/>
            <a:ext cx="10515600" cy="563044"/>
          </a:xfrm>
        </p:spPr>
        <p:txBody>
          <a:bodyPr>
            <a:normAutofit/>
          </a:bodyPr>
          <a:lstStyle/>
          <a:p>
            <a:r>
              <a:rPr lang="en-US" sz="3200" dirty="0" err="1" smtClean="0"/>
              <a:t>Undervisning</a:t>
            </a:r>
            <a:r>
              <a:rPr lang="en-US" sz="3200" dirty="0" smtClean="0"/>
              <a:t> </a:t>
            </a:r>
            <a:r>
              <a:rPr lang="en-US" sz="3200" dirty="0"/>
              <a:t>i</a:t>
            </a:r>
            <a:r>
              <a:rPr lang="en-US" sz="3200" dirty="0" smtClean="0"/>
              <a:t> </a:t>
            </a:r>
            <a:r>
              <a:rPr lang="en-US" sz="3200" dirty="0" err="1" smtClean="0"/>
              <a:t>egenomsorg</a:t>
            </a:r>
            <a:endParaRPr lang="en-US" sz="3200" dirty="0"/>
          </a:p>
        </p:txBody>
      </p:sp>
      <p:sp>
        <p:nvSpPr>
          <p:cNvPr id="3" name="Content Placeholder 2"/>
          <p:cNvSpPr>
            <a:spLocks noGrp="1"/>
          </p:cNvSpPr>
          <p:nvPr>
            <p:ph idx="1"/>
          </p:nvPr>
        </p:nvSpPr>
        <p:spPr>
          <a:xfrm>
            <a:off x="877476" y="1806977"/>
            <a:ext cx="10515600" cy="4710431"/>
          </a:xfrm>
        </p:spPr>
        <p:txBody>
          <a:bodyPr>
            <a:normAutofit lnSpcReduction="10000"/>
          </a:bodyPr>
          <a:lstStyle/>
          <a:p>
            <a:pPr marL="0" indent="0">
              <a:buNone/>
            </a:pPr>
            <a:r>
              <a:rPr lang="en-US" dirty="0" smtClean="0"/>
              <a:t>“</a:t>
            </a:r>
            <a:r>
              <a:rPr lang="en-US" dirty="0" err="1" smtClean="0"/>
              <a:t>Undervisning</a:t>
            </a:r>
            <a:r>
              <a:rPr lang="en-US" dirty="0" smtClean="0"/>
              <a:t> </a:t>
            </a:r>
            <a:r>
              <a:rPr lang="en-US" dirty="0"/>
              <a:t>i</a:t>
            </a:r>
            <a:r>
              <a:rPr lang="en-US" dirty="0" smtClean="0"/>
              <a:t> </a:t>
            </a:r>
            <a:r>
              <a:rPr lang="en-US" dirty="0" err="1" smtClean="0"/>
              <a:t>egenomsorg</a:t>
            </a:r>
            <a:r>
              <a:rPr lang="en-US" dirty="0" smtClean="0"/>
              <a:t> gives </a:t>
            </a:r>
            <a:r>
              <a:rPr lang="en-US" dirty="0" err="1" smtClean="0"/>
              <a:t>så</a:t>
            </a:r>
            <a:r>
              <a:rPr lang="en-US" dirty="0" smtClean="0"/>
              <a:t> </a:t>
            </a:r>
            <a:r>
              <a:rPr lang="en-US" dirty="0" err="1" smtClean="0"/>
              <a:t>tidligt</a:t>
            </a:r>
            <a:r>
              <a:rPr lang="en-US" dirty="0" smtClean="0"/>
              <a:t> I </a:t>
            </a:r>
            <a:r>
              <a:rPr lang="en-US" dirty="0" err="1" smtClean="0"/>
              <a:t>behandlingsforløbet</a:t>
            </a:r>
            <a:r>
              <a:rPr lang="en-US" dirty="0" smtClean="0"/>
              <a:t> </a:t>
            </a:r>
            <a:r>
              <a:rPr lang="en-US" dirty="0" err="1" smtClean="0"/>
              <a:t>som</a:t>
            </a:r>
            <a:r>
              <a:rPr lang="en-US" dirty="0" smtClean="0"/>
              <a:t> </a:t>
            </a:r>
            <a:r>
              <a:rPr lang="en-US" dirty="0" err="1" smtClean="0"/>
              <a:t>muligt</a:t>
            </a:r>
            <a:r>
              <a:rPr lang="en-US" dirty="0" smtClean="0"/>
              <a:t>. </a:t>
            </a:r>
            <a:r>
              <a:rPr lang="en-US" dirty="0" err="1" smtClean="0"/>
              <a:t>Undervisning</a:t>
            </a:r>
            <a:r>
              <a:rPr lang="en-US" dirty="0" smtClean="0"/>
              <a:t> </a:t>
            </a:r>
            <a:r>
              <a:rPr lang="en-US" dirty="0" err="1" smtClean="0"/>
              <a:t>tilbydes</a:t>
            </a:r>
            <a:r>
              <a:rPr lang="en-US" dirty="0" smtClean="0"/>
              <a:t> med </a:t>
            </a:r>
            <a:r>
              <a:rPr lang="en-US" dirty="0" err="1" smtClean="0"/>
              <a:t>henblik</a:t>
            </a:r>
            <a:r>
              <a:rPr lang="en-US" dirty="0" smtClean="0"/>
              <a:t> </a:t>
            </a:r>
            <a:r>
              <a:rPr lang="en-US" dirty="0" err="1" smtClean="0"/>
              <a:t>på</a:t>
            </a:r>
            <a:r>
              <a:rPr lang="en-US" dirty="0" smtClean="0"/>
              <a:t>, at </a:t>
            </a:r>
            <a:r>
              <a:rPr lang="en-US" dirty="0" err="1" smtClean="0"/>
              <a:t>patienten</a:t>
            </a:r>
            <a:r>
              <a:rPr lang="en-US" dirty="0" smtClean="0"/>
              <a:t> </a:t>
            </a:r>
            <a:r>
              <a:rPr lang="en-US" dirty="0" err="1" smtClean="0"/>
              <a:t>får</a:t>
            </a:r>
            <a:r>
              <a:rPr lang="en-US" dirty="0" smtClean="0"/>
              <a:t> </a:t>
            </a:r>
            <a:r>
              <a:rPr lang="en-US" dirty="0" err="1" smtClean="0"/>
              <a:t>viden</a:t>
            </a:r>
            <a:r>
              <a:rPr lang="en-US" dirty="0" smtClean="0"/>
              <a:t> </a:t>
            </a:r>
            <a:r>
              <a:rPr lang="en-US" dirty="0" err="1" smtClean="0"/>
              <a:t>om</a:t>
            </a:r>
            <a:r>
              <a:rPr lang="en-US" dirty="0" smtClean="0"/>
              <a:t> </a:t>
            </a:r>
            <a:r>
              <a:rPr lang="en-US" dirty="0" err="1" smtClean="0"/>
              <a:t>handlemuligheder</a:t>
            </a:r>
            <a:r>
              <a:rPr lang="en-US" dirty="0" smtClean="0"/>
              <a:t> </a:t>
            </a:r>
            <a:r>
              <a:rPr lang="en-US" dirty="0"/>
              <a:t>i</a:t>
            </a:r>
            <a:r>
              <a:rPr lang="en-US" dirty="0" smtClean="0"/>
              <a:t> </a:t>
            </a:r>
            <a:r>
              <a:rPr lang="en-US" dirty="0" err="1" smtClean="0"/>
              <a:t>forhold</a:t>
            </a:r>
            <a:r>
              <a:rPr lang="en-US" dirty="0" smtClean="0"/>
              <a:t> </a:t>
            </a:r>
            <a:r>
              <a:rPr lang="en-US" dirty="0" err="1" smtClean="0"/>
              <a:t>til</a:t>
            </a:r>
            <a:r>
              <a:rPr lang="en-US" dirty="0" smtClean="0"/>
              <a:t> </a:t>
            </a:r>
            <a:r>
              <a:rPr lang="en-US" dirty="0" err="1" smtClean="0"/>
              <a:t>håndtering</a:t>
            </a:r>
            <a:r>
              <a:rPr lang="en-US" dirty="0" smtClean="0"/>
              <a:t> </a:t>
            </a:r>
            <a:r>
              <a:rPr lang="en-US" dirty="0" err="1" smtClean="0"/>
              <a:t>af</a:t>
            </a:r>
            <a:r>
              <a:rPr lang="en-US" dirty="0" smtClean="0"/>
              <a:t> </a:t>
            </a:r>
            <a:r>
              <a:rPr lang="en-US" dirty="0" err="1" smtClean="0"/>
              <a:t>fysiske</a:t>
            </a:r>
            <a:r>
              <a:rPr lang="en-US" dirty="0" smtClean="0"/>
              <a:t>, </a:t>
            </a:r>
            <a:r>
              <a:rPr lang="en-US" dirty="0" err="1" smtClean="0"/>
              <a:t>psykiske</a:t>
            </a:r>
            <a:r>
              <a:rPr lang="en-US" dirty="0"/>
              <a:t> </a:t>
            </a:r>
            <a:r>
              <a:rPr lang="en-US" dirty="0" err="1" smtClean="0"/>
              <a:t>og</a:t>
            </a:r>
            <a:r>
              <a:rPr lang="en-US" dirty="0" smtClean="0"/>
              <a:t> </a:t>
            </a:r>
            <a:r>
              <a:rPr lang="en-US" dirty="0" err="1" smtClean="0"/>
              <a:t>sociale</a:t>
            </a:r>
            <a:r>
              <a:rPr lang="en-US" dirty="0" smtClean="0"/>
              <a:t> </a:t>
            </a:r>
            <a:r>
              <a:rPr lang="en-US" dirty="0" err="1" smtClean="0"/>
              <a:t>problemstillinger</a:t>
            </a:r>
            <a:r>
              <a:rPr lang="en-US" dirty="0" smtClean="0"/>
              <a:t> </a:t>
            </a:r>
            <a:r>
              <a:rPr lang="en-US" dirty="0" err="1" smtClean="0"/>
              <a:t>som</a:t>
            </a:r>
            <a:r>
              <a:rPr lang="en-US" dirty="0" smtClean="0"/>
              <a:t> </a:t>
            </a:r>
            <a:r>
              <a:rPr lang="en-US" dirty="0" err="1" smtClean="0"/>
              <a:t>følge</a:t>
            </a:r>
            <a:r>
              <a:rPr lang="en-US" dirty="0" smtClean="0"/>
              <a:t> </a:t>
            </a:r>
            <a:r>
              <a:rPr lang="en-US" dirty="0" err="1" smtClean="0"/>
              <a:t>af</a:t>
            </a:r>
            <a:r>
              <a:rPr lang="en-US" dirty="0" smtClean="0"/>
              <a:t> diagnose </a:t>
            </a:r>
            <a:r>
              <a:rPr lang="en-US" dirty="0" err="1" smtClean="0"/>
              <a:t>og</a:t>
            </a:r>
            <a:r>
              <a:rPr lang="en-US" dirty="0" smtClean="0"/>
              <a:t> </a:t>
            </a:r>
            <a:r>
              <a:rPr lang="en-US" dirty="0" err="1" smtClean="0"/>
              <a:t>behandling</a:t>
            </a:r>
            <a:r>
              <a:rPr lang="en-US" dirty="0" smtClean="0"/>
              <a:t>.</a:t>
            </a:r>
          </a:p>
          <a:p>
            <a:pPr marL="0" indent="0">
              <a:buNone/>
            </a:pPr>
            <a:endParaRPr lang="en-US" dirty="0"/>
          </a:p>
          <a:p>
            <a:pPr marL="0" indent="0">
              <a:buNone/>
            </a:pPr>
            <a:r>
              <a:rPr lang="en-US" dirty="0" smtClean="0"/>
              <a:t>I </a:t>
            </a:r>
            <a:r>
              <a:rPr lang="en-US" dirty="0" err="1" smtClean="0"/>
              <a:t>samarbejde</a:t>
            </a:r>
            <a:r>
              <a:rPr lang="en-US" dirty="0" smtClean="0"/>
              <a:t> med </a:t>
            </a:r>
            <a:r>
              <a:rPr lang="en-US" dirty="0" err="1" smtClean="0"/>
              <a:t>patienten</a:t>
            </a:r>
            <a:r>
              <a:rPr lang="en-US" dirty="0" smtClean="0"/>
              <a:t> </a:t>
            </a:r>
            <a:r>
              <a:rPr lang="en-US" dirty="0" err="1" smtClean="0"/>
              <a:t>vurderes</a:t>
            </a:r>
            <a:r>
              <a:rPr lang="en-US" dirty="0" smtClean="0"/>
              <a:t> </a:t>
            </a:r>
            <a:r>
              <a:rPr lang="en-US" dirty="0" err="1" smtClean="0"/>
              <a:t>det</a:t>
            </a:r>
            <a:r>
              <a:rPr lang="en-US" dirty="0" smtClean="0"/>
              <a:t>, </a:t>
            </a:r>
            <a:r>
              <a:rPr lang="en-US" dirty="0" err="1" smtClean="0"/>
              <a:t>om</a:t>
            </a:r>
            <a:r>
              <a:rPr lang="en-US" dirty="0" smtClean="0"/>
              <a:t> der </a:t>
            </a:r>
            <a:r>
              <a:rPr lang="en-US" dirty="0" err="1" smtClean="0"/>
              <a:t>er</a:t>
            </a:r>
            <a:r>
              <a:rPr lang="en-US" dirty="0" smtClean="0"/>
              <a:t> </a:t>
            </a:r>
            <a:r>
              <a:rPr lang="en-US" dirty="0" err="1" smtClean="0"/>
              <a:t>behov</a:t>
            </a:r>
            <a:r>
              <a:rPr lang="en-US" dirty="0" smtClean="0"/>
              <a:t> for </a:t>
            </a:r>
            <a:r>
              <a:rPr lang="en-US" dirty="0" err="1" smtClean="0"/>
              <a:t>evt</a:t>
            </a:r>
            <a:r>
              <a:rPr lang="en-US" dirty="0" smtClean="0"/>
              <a:t>. </a:t>
            </a:r>
            <a:r>
              <a:rPr lang="en-US" dirty="0" err="1"/>
              <a:t>g</a:t>
            </a:r>
            <a:r>
              <a:rPr lang="en-US" dirty="0" err="1" smtClean="0"/>
              <a:t>enoptræning</a:t>
            </a:r>
            <a:r>
              <a:rPr lang="en-US" dirty="0" smtClean="0"/>
              <a:t>, </a:t>
            </a:r>
            <a:r>
              <a:rPr lang="en-US" dirty="0" err="1" smtClean="0"/>
              <a:t>psykologbistand</a:t>
            </a:r>
            <a:r>
              <a:rPr lang="en-US" dirty="0" smtClean="0"/>
              <a:t>, </a:t>
            </a:r>
            <a:r>
              <a:rPr lang="en-US" dirty="0" err="1" smtClean="0"/>
              <a:t>kontakt</a:t>
            </a:r>
            <a:r>
              <a:rPr lang="en-US" dirty="0" smtClean="0"/>
              <a:t> </a:t>
            </a:r>
            <a:r>
              <a:rPr lang="en-US" dirty="0" err="1" smtClean="0"/>
              <a:t>til</a:t>
            </a:r>
            <a:r>
              <a:rPr lang="en-US" dirty="0" smtClean="0"/>
              <a:t> </a:t>
            </a:r>
            <a:r>
              <a:rPr lang="en-US" dirty="0" err="1" smtClean="0"/>
              <a:t>patientforeningen</a:t>
            </a:r>
            <a:r>
              <a:rPr lang="en-US" dirty="0" smtClean="0"/>
              <a:t> Dansk </a:t>
            </a:r>
            <a:r>
              <a:rPr lang="en-US" dirty="0" err="1" smtClean="0"/>
              <a:t>Myelomatose</a:t>
            </a:r>
            <a:r>
              <a:rPr lang="en-US" dirty="0" smtClean="0"/>
              <a:t> </a:t>
            </a:r>
            <a:r>
              <a:rPr lang="en-US" dirty="0" err="1" smtClean="0"/>
              <a:t>Forening</a:t>
            </a:r>
            <a:r>
              <a:rPr lang="en-US" dirty="0" smtClean="0"/>
              <a:t>, </a:t>
            </a:r>
            <a:r>
              <a:rPr lang="en-US" dirty="0" err="1" smtClean="0"/>
              <a:t>rehabiliteringsophold</a:t>
            </a:r>
            <a:r>
              <a:rPr lang="en-US" dirty="0" smtClean="0"/>
              <a:t>, </a:t>
            </a:r>
            <a:r>
              <a:rPr lang="en-US" dirty="0" err="1" smtClean="0"/>
              <a:t>socialrådgiver</a:t>
            </a:r>
            <a:r>
              <a:rPr lang="en-US" dirty="0" smtClean="0"/>
              <a:t> </a:t>
            </a:r>
            <a:r>
              <a:rPr lang="en-US" dirty="0" err="1" smtClean="0"/>
              <a:t>eller</a:t>
            </a:r>
            <a:r>
              <a:rPr lang="en-US" dirty="0" smtClean="0"/>
              <a:t> </a:t>
            </a:r>
            <a:r>
              <a:rPr lang="en-US" dirty="0" err="1" smtClean="0"/>
              <a:t>andet</a:t>
            </a:r>
            <a:r>
              <a:rPr lang="en-US" dirty="0" smtClean="0"/>
              <a:t>.”</a:t>
            </a:r>
          </a:p>
          <a:p>
            <a:pPr marL="0" indent="0">
              <a:buNone/>
            </a:pPr>
            <a:endParaRPr lang="en-US" dirty="0"/>
          </a:p>
          <a:p>
            <a:pPr marL="0" indent="0">
              <a:buNone/>
            </a:pPr>
            <a:r>
              <a:rPr lang="en-US" sz="2000" i="1" dirty="0" err="1" smtClean="0"/>
              <a:t>Kilde</a:t>
            </a:r>
            <a:r>
              <a:rPr lang="en-US" sz="2000" i="1" dirty="0" smtClean="0"/>
              <a:t>: </a:t>
            </a:r>
            <a:r>
              <a:rPr lang="en-US" sz="2000" i="1" dirty="0" err="1" smtClean="0"/>
              <a:t>Opfølgningsprogram</a:t>
            </a:r>
            <a:r>
              <a:rPr lang="en-US" sz="2000" i="1" dirty="0" smtClean="0"/>
              <a:t> for </a:t>
            </a:r>
            <a:r>
              <a:rPr lang="en-US" sz="2000" i="1" dirty="0" err="1" smtClean="0"/>
              <a:t>myelomatose</a:t>
            </a:r>
            <a:r>
              <a:rPr lang="en-US" sz="2000" i="1" dirty="0" smtClean="0"/>
              <a:t>, </a:t>
            </a:r>
            <a:r>
              <a:rPr lang="en-US" sz="2000" i="1" dirty="0" err="1" smtClean="0"/>
              <a:t>Februar</a:t>
            </a:r>
            <a:r>
              <a:rPr lang="en-US" sz="2000" i="1" dirty="0" smtClean="0"/>
              <a:t> 2015 side 17. </a:t>
            </a:r>
            <a:endParaRPr lang="en-US" sz="2000" i="1"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22113631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el 1"/>
          <p:cNvSpPr>
            <a:spLocks noGrp="1"/>
          </p:cNvSpPr>
          <p:nvPr>
            <p:ph type="title"/>
          </p:nvPr>
        </p:nvSpPr>
        <p:spPr>
          <a:xfrm>
            <a:off x="2798234" y="1144309"/>
            <a:ext cx="9199033" cy="1005987"/>
          </a:xfrm>
        </p:spPr>
        <p:txBody>
          <a:bodyPr/>
          <a:lstStyle/>
          <a:p>
            <a:pPr eaLnBrk="1" hangingPunct="1"/>
            <a:r>
              <a:rPr lang="da-DK" sz="2800" dirty="0">
                <a:latin typeface="Helvetica" charset="0"/>
                <a:ea typeface="MS PGothic" charset="0"/>
              </a:rPr>
              <a:t>Milepæle i en samordnet kræft rehabilitering</a:t>
            </a:r>
          </a:p>
        </p:txBody>
      </p:sp>
      <p:sp>
        <p:nvSpPr>
          <p:cNvPr id="64514" name="Pladsholder til indhold 2"/>
          <p:cNvSpPr>
            <a:spLocks noGrp="1"/>
          </p:cNvSpPr>
          <p:nvPr>
            <p:ph idx="1"/>
          </p:nvPr>
        </p:nvSpPr>
        <p:spPr/>
        <p:txBody>
          <a:bodyPr/>
          <a:lstStyle/>
          <a:p>
            <a:pPr marL="0" indent="0" eaLnBrk="1" hangingPunct="1"/>
            <a:endParaRPr lang="da-DK" sz="2400" i="1" dirty="0">
              <a:latin typeface="Helvetica" charset="0"/>
              <a:ea typeface="MS PGothic" charset="0"/>
            </a:endParaRPr>
          </a:p>
          <a:p>
            <a:pPr marL="0" indent="0" eaLnBrk="1" hangingPunct="1"/>
            <a:endParaRPr lang="da-DK" dirty="0">
              <a:latin typeface="Helvetica" charset="0"/>
              <a:ea typeface="MS PGothic" charset="0"/>
            </a:endParaRPr>
          </a:p>
          <a:p>
            <a:pPr marL="0" indent="0" eaLnBrk="1" hangingPunct="1">
              <a:buNone/>
            </a:pPr>
            <a:r>
              <a:rPr lang="da-DK" sz="1800" b="1" dirty="0" smtClean="0">
                <a:latin typeface="Helvetica" charset="0"/>
                <a:ea typeface="MS PGothic" charset="0"/>
              </a:rPr>
              <a:t>      </a:t>
            </a:r>
          </a:p>
          <a:p>
            <a:pPr marL="0" indent="0" eaLnBrk="1" hangingPunct="1">
              <a:buNone/>
            </a:pPr>
            <a:r>
              <a:rPr lang="da-DK" sz="1800" b="1" dirty="0">
                <a:latin typeface="Helvetica" charset="0"/>
                <a:ea typeface="MS PGothic" charset="0"/>
              </a:rPr>
              <a:t>r</a:t>
            </a:r>
            <a:r>
              <a:rPr lang="da-DK" sz="1800" b="1" dirty="0" smtClean="0">
                <a:latin typeface="Helvetica" charset="0"/>
                <a:ea typeface="MS PGothic" charset="0"/>
              </a:rPr>
              <a:t>isikofaktorer</a:t>
            </a:r>
            <a:r>
              <a:rPr lang="da-DK" sz="1800" dirty="0">
                <a:latin typeface="Helvetica" charset="0"/>
                <a:ea typeface="MS PGothic" charset="0"/>
              </a:rPr>
              <a:t>			</a:t>
            </a:r>
            <a:r>
              <a:rPr lang="da-DK" sz="1800" dirty="0" smtClean="0">
                <a:latin typeface="Helvetica" charset="0"/>
                <a:ea typeface="MS PGothic" charset="0"/>
              </a:rPr>
              <a:t>         </a:t>
            </a:r>
            <a:r>
              <a:rPr lang="da-DK" sz="1800" b="1" dirty="0" smtClean="0">
                <a:latin typeface="Helvetica" charset="0"/>
                <a:ea typeface="MS PGothic" charset="0"/>
              </a:rPr>
              <a:t>Egenomsorg</a:t>
            </a:r>
            <a:r>
              <a:rPr lang="da-DK" sz="1800" dirty="0">
                <a:latin typeface="Helvetica" charset="0"/>
                <a:ea typeface="MS PGothic" charset="0"/>
              </a:rPr>
              <a:t>				</a:t>
            </a:r>
            <a:r>
              <a:rPr lang="da-DK" sz="1800" b="1" dirty="0" err="1">
                <a:latin typeface="Helvetica" charset="0"/>
                <a:ea typeface="MS PGothic" charset="0"/>
              </a:rPr>
              <a:t>Mestring</a:t>
            </a:r>
            <a:endParaRPr lang="da-DK" sz="1800" b="1" dirty="0">
              <a:latin typeface="Helvetica" charset="0"/>
              <a:ea typeface="MS PGothic" charset="0"/>
            </a:endParaRPr>
          </a:p>
          <a:p>
            <a:pPr marL="0" indent="0" eaLnBrk="1" hangingPunct="1"/>
            <a:endParaRPr lang="da-DK" sz="1800" dirty="0">
              <a:latin typeface="Helvetica" charset="0"/>
              <a:ea typeface="MS PGothic" charset="0"/>
            </a:endParaRPr>
          </a:p>
          <a:p>
            <a:pPr marL="0" indent="0" eaLnBrk="1" hangingPunct="1"/>
            <a:endParaRPr lang="da-DK" sz="1800" dirty="0">
              <a:latin typeface="Helvetica" charset="0"/>
              <a:ea typeface="MS PGothic" charset="0"/>
            </a:endParaRPr>
          </a:p>
          <a:p>
            <a:pPr marL="0" indent="0" algn="ctr" eaLnBrk="1" hangingPunct="1"/>
            <a:endParaRPr lang="da-DK" sz="1800" dirty="0">
              <a:latin typeface="Helvetica" charset="0"/>
              <a:ea typeface="MS PGothic" charset="0"/>
            </a:endParaRPr>
          </a:p>
          <a:p>
            <a:pPr marL="0" indent="0" algn="ctr" eaLnBrk="1" hangingPunct="1">
              <a:buNone/>
            </a:pPr>
            <a:r>
              <a:rPr lang="da-DK" sz="1800" dirty="0">
                <a:latin typeface="Helvetica" charset="0"/>
                <a:ea typeface="MS PGothic" charset="0"/>
              </a:rPr>
              <a:t>patient og pårørende i et</a:t>
            </a:r>
          </a:p>
          <a:p>
            <a:pPr marL="0" indent="0" algn="ctr" eaLnBrk="1" hangingPunct="1">
              <a:buNone/>
            </a:pPr>
            <a:r>
              <a:rPr lang="da-DK" sz="1800" dirty="0" smtClean="0">
                <a:latin typeface="Helvetica" charset="0"/>
                <a:ea typeface="MS PGothic" charset="0"/>
              </a:rPr>
              <a:t>ligeværdigt </a:t>
            </a:r>
            <a:r>
              <a:rPr lang="da-DK" sz="1800" dirty="0">
                <a:latin typeface="Helvetica" charset="0"/>
                <a:ea typeface="MS PGothic" charset="0"/>
              </a:rPr>
              <a:t>samarbejdspartnere</a:t>
            </a:r>
          </a:p>
          <a:p>
            <a:pPr marL="0" indent="0" algn="ctr" eaLnBrk="1" hangingPunct="1">
              <a:buNone/>
            </a:pPr>
            <a:r>
              <a:rPr lang="da-DK" sz="1800" dirty="0" smtClean="0">
                <a:latin typeface="Helvetica" charset="0"/>
                <a:ea typeface="MS PGothic" charset="0"/>
              </a:rPr>
              <a:t>med </a:t>
            </a:r>
            <a:r>
              <a:rPr lang="da-DK" sz="1800" dirty="0">
                <a:latin typeface="Helvetica" charset="0"/>
                <a:ea typeface="MS PGothic" charset="0"/>
              </a:rPr>
              <a:t>de professionelle</a:t>
            </a:r>
          </a:p>
          <a:p>
            <a:pPr marL="0" indent="0" algn="ctr" eaLnBrk="1" hangingPunct="1">
              <a:buNone/>
            </a:pPr>
            <a:r>
              <a:rPr lang="da-DK" sz="1800" b="1" dirty="0">
                <a:latin typeface="Helvetica" charset="0"/>
                <a:ea typeface="MS PGothic" charset="0"/>
              </a:rPr>
              <a:t>professionel omsorg  </a:t>
            </a:r>
          </a:p>
        </p:txBody>
      </p:sp>
      <p:sp>
        <p:nvSpPr>
          <p:cNvPr id="64515" name="Pladsholder til diasnummer 3"/>
          <p:cNvSpPr txBox="1">
            <a:spLocks noGrp="1"/>
          </p:cNvSpPr>
          <p:nvPr/>
        </p:nvSpPr>
        <p:spPr bwMode="auto">
          <a:xfrm>
            <a:off x="8384117" y="5980114"/>
            <a:ext cx="284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4000">
                <a:solidFill>
                  <a:schemeClr val="tx1"/>
                </a:solidFill>
                <a:latin typeface="Arial" charset="0"/>
                <a:ea typeface="MS PGothic" charset="0"/>
                <a:cs typeface="MS PGothic" charset="0"/>
              </a:defRPr>
            </a:lvl1pPr>
            <a:lvl2pPr marL="742950" indent="-285750">
              <a:defRPr sz="4000">
                <a:solidFill>
                  <a:schemeClr val="tx1"/>
                </a:solidFill>
                <a:latin typeface="Arial" charset="0"/>
                <a:ea typeface="MS PGothic" charset="0"/>
                <a:cs typeface="MS PGothic" charset="0"/>
              </a:defRPr>
            </a:lvl2pPr>
            <a:lvl3pPr marL="1143000" indent="-228600">
              <a:defRPr sz="4000">
                <a:solidFill>
                  <a:schemeClr val="tx1"/>
                </a:solidFill>
                <a:latin typeface="Arial" charset="0"/>
                <a:ea typeface="MS PGothic" charset="0"/>
                <a:cs typeface="MS PGothic" charset="0"/>
              </a:defRPr>
            </a:lvl3pPr>
            <a:lvl4pPr marL="1600200" indent="-228600">
              <a:defRPr sz="4000">
                <a:solidFill>
                  <a:schemeClr val="tx1"/>
                </a:solidFill>
                <a:latin typeface="Arial" charset="0"/>
                <a:ea typeface="MS PGothic" charset="0"/>
                <a:cs typeface="MS PGothic" charset="0"/>
              </a:defRPr>
            </a:lvl4pPr>
            <a:lvl5pPr marL="2057400" indent="-228600">
              <a:defRPr sz="40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40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40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40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4000">
                <a:solidFill>
                  <a:schemeClr val="tx1"/>
                </a:solidFill>
                <a:latin typeface="Arial" charset="0"/>
                <a:ea typeface="MS PGothic" charset="0"/>
                <a:cs typeface="MS PGothic" charset="0"/>
              </a:defRPr>
            </a:lvl9pPr>
          </a:lstStyle>
          <a:p>
            <a:pPr algn="r" eaLnBrk="1" hangingPunct="1"/>
            <a:fld id="{B340E52D-A5E1-8F40-96CB-C365A427C35A}" type="slidenum">
              <a:rPr lang="da-DK" sz="900">
                <a:latin typeface="Helvetica" charset="0"/>
                <a:cs typeface="Helvetica" charset="0"/>
              </a:rPr>
              <a:pPr algn="r" eaLnBrk="1" hangingPunct="1"/>
              <a:t>45</a:t>
            </a:fld>
            <a:endParaRPr lang="da-DK" sz="900">
              <a:latin typeface="Helvetica" charset="0"/>
              <a:cs typeface="Helvetica" charset="0"/>
            </a:endParaRPr>
          </a:p>
        </p:txBody>
      </p:sp>
      <p:sp>
        <p:nvSpPr>
          <p:cNvPr id="11" name="Nedadgående pil 10"/>
          <p:cNvSpPr>
            <a:spLocks noChangeArrowheads="1"/>
          </p:cNvSpPr>
          <p:nvPr/>
        </p:nvSpPr>
        <p:spPr bwMode="auto">
          <a:xfrm>
            <a:off x="5444797" y="3718261"/>
            <a:ext cx="1041400" cy="850900"/>
          </a:xfrm>
          <a:prstGeom prst="downArrow">
            <a:avLst>
              <a:gd name="adj1" fmla="val 50000"/>
              <a:gd name="adj2" fmla="val 49998"/>
            </a:avLst>
          </a:prstGeom>
          <a:gradFill rotWithShape="1">
            <a:gsLst>
              <a:gs pos="0">
                <a:srgbClr val="3F80CD"/>
              </a:gs>
              <a:gs pos="100000">
                <a:srgbClr val="9BC1FF"/>
              </a:gs>
            </a:gsLst>
            <a:lin ang="16200000"/>
          </a:gradFill>
          <a:ln w="9525">
            <a:solidFill>
              <a:srgbClr val="4A7EBB"/>
            </a:solidFill>
            <a:miter lim="800000"/>
            <a:headEnd/>
            <a:tailEnd/>
          </a:ln>
          <a:effectLst>
            <a:outerShdw blurRad="63500" dist="23000" dir="5400000" rotWithShape="0">
              <a:srgbClr val="000000">
                <a:alpha val="34998"/>
              </a:srgbClr>
            </a:outerShdw>
          </a:effectLst>
        </p:spPr>
        <p:txBody>
          <a:bodyPr anchor="ctr"/>
          <a:lstStyle/>
          <a:p>
            <a:pPr algn="ctr" eaLnBrk="1" hangingPunct="1">
              <a:defRPr/>
            </a:pPr>
            <a:endParaRPr lang="da-DK">
              <a:solidFill>
                <a:schemeClr val="lt1"/>
              </a:solidFill>
              <a:latin typeface="+mn-lt"/>
              <a:ea typeface="+mn-ea"/>
              <a:cs typeface="+mn-cs"/>
            </a:endParaRPr>
          </a:p>
        </p:txBody>
      </p:sp>
      <p:cxnSp>
        <p:nvCxnSpPr>
          <p:cNvPr id="14" name="Lige pilforbindelse 13"/>
          <p:cNvCxnSpPr>
            <a:cxnSpLocks noChangeShapeType="1"/>
          </p:cNvCxnSpPr>
          <p:nvPr/>
        </p:nvCxnSpPr>
        <p:spPr bwMode="auto">
          <a:xfrm>
            <a:off x="1837267" y="3592514"/>
            <a:ext cx="1435100" cy="1108075"/>
          </a:xfrm>
          <a:prstGeom prst="straightConnector1">
            <a:avLst/>
          </a:prstGeom>
          <a:noFill/>
          <a:ln w="25400">
            <a:solidFill>
              <a:schemeClr val="accent1"/>
            </a:solidFill>
            <a:round/>
            <a:headEnd type="arrow" w="med"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19" name="Lige pilforbindelse 18"/>
          <p:cNvCxnSpPr>
            <a:cxnSpLocks noChangeShapeType="1"/>
          </p:cNvCxnSpPr>
          <p:nvPr/>
        </p:nvCxnSpPr>
        <p:spPr bwMode="auto">
          <a:xfrm rot="5400000">
            <a:off x="8668280" y="3708401"/>
            <a:ext cx="1108075" cy="876300"/>
          </a:xfrm>
          <a:prstGeom prst="straightConnector1">
            <a:avLst/>
          </a:prstGeom>
          <a:noFill/>
          <a:ln w="25400">
            <a:solidFill>
              <a:schemeClr val="accent1"/>
            </a:solidFill>
            <a:round/>
            <a:headEnd type="arrow" w="med"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pic>
        <p:nvPicPr>
          <p:cNvPr id="8" name="Pladsholder til indhold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1889487727"/>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45507"/>
            <a:ext cx="10515600" cy="754489"/>
          </a:xfrm>
        </p:spPr>
        <p:txBody>
          <a:bodyPr>
            <a:normAutofit/>
          </a:bodyPr>
          <a:lstStyle/>
          <a:p>
            <a:r>
              <a:rPr lang="en-US" sz="3200" dirty="0" smtClean="0"/>
              <a:t>Du </a:t>
            </a:r>
            <a:r>
              <a:rPr lang="en-US" sz="3200" dirty="0" err="1" smtClean="0"/>
              <a:t>skal</a:t>
            </a:r>
            <a:r>
              <a:rPr lang="en-US" sz="3200" dirty="0" smtClean="0"/>
              <a:t> </a:t>
            </a:r>
            <a:r>
              <a:rPr lang="en-US" sz="3200" dirty="0" err="1" smtClean="0"/>
              <a:t>være</a:t>
            </a:r>
            <a:r>
              <a:rPr lang="en-US" sz="3200" dirty="0" smtClean="0"/>
              <a:t> </a:t>
            </a:r>
            <a:r>
              <a:rPr lang="en-US" sz="3200" dirty="0" err="1" smtClean="0"/>
              <a:t>opmærksom</a:t>
            </a:r>
            <a:r>
              <a:rPr lang="en-US" sz="3200" dirty="0" smtClean="0"/>
              <a:t> </a:t>
            </a:r>
            <a:r>
              <a:rPr lang="en-US" sz="3200" dirty="0" err="1" smtClean="0"/>
              <a:t>på</a:t>
            </a:r>
            <a:endParaRPr lang="en-US" sz="3200" dirty="0"/>
          </a:p>
        </p:txBody>
      </p:sp>
      <p:sp>
        <p:nvSpPr>
          <p:cNvPr id="3" name="Content Placeholder 2"/>
          <p:cNvSpPr>
            <a:spLocks noGrp="1"/>
          </p:cNvSpPr>
          <p:nvPr>
            <p:ph idx="1"/>
          </p:nvPr>
        </p:nvSpPr>
        <p:spPr>
          <a:xfrm>
            <a:off x="838200" y="2288620"/>
            <a:ext cx="10515600" cy="4569379"/>
          </a:xfrm>
        </p:spPr>
        <p:txBody>
          <a:bodyPr>
            <a:normAutofit fontScale="70000" lnSpcReduction="20000"/>
          </a:bodyPr>
          <a:lstStyle/>
          <a:p>
            <a:pPr>
              <a:buFont typeface="Arial" charset="0"/>
              <a:buChar char="•"/>
            </a:pPr>
            <a:r>
              <a:rPr lang="da-DK" dirty="0">
                <a:latin typeface="Helvetica" charset="0"/>
                <a:ea typeface="MS PGothic" charset="0"/>
              </a:rPr>
              <a:t>k</a:t>
            </a:r>
            <a:r>
              <a:rPr lang="da-DK" dirty="0" smtClean="0">
                <a:latin typeface="Helvetica" charset="0"/>
                <a:ea typeface="MS PGothic" charset="0"/>
              </a:rPr>
              <a:t>ronisk </a:t>
            </a:r>
            <a:r>
              <a:rPr lang="da-DK" dirty="0">
                <a:latin typeface="Helvetica" charset="0"/>
                <a:ea typeface="MS PGothic" charset="0"/>
              </a:rPr>
              <a:t>træthed</a:t>
            </a:r>
          </a:p>
          <a:p>
            <a:pPr>
              <a:buFont typeface="Arial" charset="0"/>
              <a:buChar char="•"/>
            </a:pPr>
            <a:r>
              <a:rPr lang="da-DK" dirty="0">
                <a:latin typeface="Helvetica" charset="0"/>
                <a:ea typeface="MS PGothic" charset="0"/>
              </a:rPr>
              <a:t>k</a:t>
            </a:r>
            <a:r>
              <a:rPr lang="da-DK" dirty="0" smtClean="0">
                <a:latin typeface="Helvetica" charset="0"/>
                <a:ea typeface="MS PGothic" charset="0"/>
              </a:rPr>
              <a:t>roniske </a:t>
            </a:r>
            <a:r>
              <a:rPr lang="da-DK" dirty="0">
                <a:latin typeface="Helvetica" charset="0"/>
                <a:ea typeface="MS PGothic" charset="0"/>
              </a:rPr>
              <a:t>smerter fx </a:t>
            </a:r>
            <a:r>
              <a:rPr lang="da-DK" dirty="0" err="1">
                <a:latin typeface="Helvetica" charset="0"/>
                <a:ea typeface="MS PGothic" charset="0"/>
              </a:rPr>
              <a:t>neurogene</a:t>
            </a:r>
            <a:r>
              <a:rPr lang="da-DK" dirty="0">
                <a:latin typeface="Helvetica" charset="0"/>
                <a:ea typeface="MS PGothic" charset="0"/>
              </a:rPr>
              <a:t> </a:t>
            </a:r>
            <a:r>
              <a:rPr lang="da-DK" dirty="0" err="1" smtClean="0">
                <a:latin typeface="Helvetica" charset="0"/>
                <a:ea typeface="MS PGothic" charset="0"/>
              </a:rPr>
              <a:t>sm</a:t>
            </a:r>
            <a:r>
              <a:rPr lang="da-DK" dirty="0" smtClean="0">
                <a:latin typeface="Helvetica" charset="0"/>
                <a:ea typeface="MS PGothic" charset="0"/>
              </a:rPr>
              <a:t>/</a:t>
            </a:r>
            <a:r>
              <a:rPr lang="da-DK" dirty="0" err="1" smtClean="0">
                <a:latin typeface="Helvetica" charset="0"/>
                <a:ea typeface="MS PGothic" charset="0"/>
              </a:rPr>
              <a:t>polyneuropati</a:t>
            </a:r>
            <a:endParaRPr lang="da-DK" dirty="0">
              <a:latin typeface="Helvetica" charset="0"/>
              <a:ea typeface="MS PGothic" charset="0"/>
            </a:endParaRPr>
          </a:p>
          <a:p>
            <a:r>
              <a:rPr lang="en-US" dirty="0" err="1">
                <a:latin typeface="Helvetica" charset="0"/>
                <a:ea typeface="MS PGothic" charset="0"/>
              </a:rPr>
              <a:t>h</a:t>
            </a:r>
            <a:r>
              <a:rPr lang="en-US" dirty="0" err="1" smtClean="0">
                <a:latin typeface="Helvetica" charset="0"/>
                <a:ea typeface="MS PGothic" charset="0"/>
              </a:rPr>
              <a:t>ukommelse</a:t>
            </a:r>
            <a:r>
              <a:rPr lang="en-US" dirty="0" smtClean="0">
                <a:latin typeface="Helvetica" charset="0"/>
                <a:ea typeface="MS PGothic" charset="0"/>
              </a:rPr>
              <a:t>- </a:t>
            </a:r>
            <a:r>
              <a:rPr lang="en-US" dirty="0" err="1" smtClean="0">
                <a:latin typeface="Helvetica" charset="0"/>
                <a:ea typeface="MS PGothic" charset="0"/>
              </a:rPr>
              <a:t>og</a:t>
            </a:r>
            <a:r>
              <a:rPr lang="en-US" dirty="0" smtClean="0">
                <a:latin typeface="Helvetica" charset="0"/>
                <a:ea typeface="MS PGothic" charset="0"/>
              </a:rPr>
              <a:t> </a:t>
            </a:r>
            <a:r>
              <a:rPr lang="en-US" dirty="0" err="1" smtClean="0">
                <a:latin typeface="Helvetica" charset="0"/>
                <a:ea typeface="MS PGothic" charset="0"/>
              </a:rPr>
              <a:t>koncentrationsbesvær</a:t>
            </a:r>
            <a:endParaRPr lang="da-DK" dirty="0">
              <a:latin typeface="Helvetica" charset="0"/>
              <a:ea typeface="MS PGothic" charset="0"/>
            </a:endParaRPr>
          </a:p>
          <a:p>
            <a:pPr>
              <a:buFont typeface="Arial" charset="0"/>
              <a:buChar char="•"/>
            </a:pPr>
            <a:r>
              <a:rPr lang="da-DK" dirty="0">
                <a:latin typeface="Helvetica" charset="0"/>
                <a:ea typeface="MS PGothic" charset="0"/>
              </a:rPr>
              <a:t>m</a:t>
            </a:r>
            <a:r>
              <a:rPr lang="da-DK" dirty="0" smtClean="0">
                <a:latin typeface="Helvetica" charset="0"/>
                <a:ea typeface="MS PGothic" charset="0"/>
              </a:rPr>
              <a:t>uskel</a:t>
            </a:r>
            <a:r>
              <a:rPr lang="da-DK" dirty="0">
                <a:latin typeface="Helvetica" charset="0"/>
                <a:ea typeface="MS PGothic" charset="0"/>
              </a:rPr>
              <a:t>- og ledsmerter og nedsat muskelstyrke</a:t>
            </a:r>
          </a:p>
          <a:p>
            <a:pPr>
              <a:buFont typeface="Arial" charset="0"/>
              <a:buChar char="•"/>
            </a:pPr>
            <a:r>
              <a:rPr lang="da-DK" dirty="0">
                <a:latin typeface="Helvetica" charset="0"/>
                <a:ea typeface="MS PGothic" charset="0"/>
              </a:rPr>
              <a:t>s</a:t>
            </a:r>
            <a:r>
              <a:rPr lang="da-DK" dirty="0" smtClean="0">
                <a:latin typeface="Helvetica" charset="0"/>
                <a:ea typeface="MS PGothic" charset="0"/>
              </a:rPr>
              <a:t>eksuelle dysfunktioner og problemer</a:t>
            </a:r>
            <a:endParaRPr lang="da-DK" dirty="0">
              <a:latin typeface="Helvetica" charset="0"/>
              <a:ea typeface="MS PGothic" charset="0"/>
            </a:endParaRPr>
          </a:p>
          <a:p>
            <a:pPr>
              <a:buFont typeface="Arial" charset="0"/>
              <a:buChar char="•"/>
            </a:pPr>
            <a:r>
              <a:rPr lang="da-DK" dirty="0">
                <a:latin typeface="Helvetica" charset="0"/>
                <a:ea typeface="MS PGothic" charset="0"/>
              </a:rPr>
              <a:t>p</a:t>
            </a:r>
            <a:r>
              <a:rPr lang="da-DK" dirty="0" smtClean="0">
                <a:latin typeface="Helvetica" charset="0"/>
                <a:ea typeface="MS PGothic" charset="0"/>
              </a:rPr>
              <a:t>sykisk </a:t>
            </a:r>
            <a:r>
              <a:rPr lang="da-DK" dirty="0">
                <a:latin typeface="Helvetica" charset="0"/>
                <a:ea typeface="MS PGothic" charset="0"/>
              </a:rPr>
              <a:t>kaos hos både patient og pårørende</a:t>
            </a:r>
          </a:p>
          <a:p>
            <a:pPr>
              <a:buFont typeface="Arial" charset="0"/>
              <a:buChar char="•"/>
            </a:pPr>
            <a:r>
              <a:rPr lang="da-DK" dirty="0">
                <a:latin typeface="Helvetica" charset="0"/>
                <a:ea typeface="MS PGothic" charset="0"/>
              </a:rPr>
              <a:t>d</a:t>
            </a:r>
            <a:r>
              <a:rPr lang="da-DK" dirty="0" smtClean="0">
                <a:latin typeface="Helvetica" charset="0"/>
                <a:ea typeface="MS PGothic" charset="0"/>
              </a:rPr>
              <a:t>epression </a:t>
            </a:r>
            <a:r>
              <a:rPr lang="da-DK" dirty="0">
                <a:latin typeface="Helvetica" charset="0"/>
                <a:ea typeface="MS PGothic" charset="0"/>
              </a:rPr>
              <a:t>hos både patient og pårørende </a:t>
            </a:r>
          </a:p>
          <a:p>
            <a:pPr>
              <a:buFont typeface="Arial" charset="0"/>
              <a:buChar char="•"/>
            </a:pPr>
            <a:r>
              <a:rPr lang="en-US" dirty="0" smtClean="0">
                <a:latin typeface="Helvetica" charset="0"/>
                <a:ea typeface="MS PGothic" charset="0"/>
              </a:rPr>
              <a:t>A</a:t>
            </a:r>
            <a:r>
              <a:rPr lang="da-DK" dirty="0" err="1" smtClean="0">
                <a:latin typeface="Helvetica" charset="0"/>
                <a:ea typeface="MS PGothic" charset="0"/>
              </a:rPr>
              <a:t>ngst</a:t>
            </a:r>
            <a:endParaRPr lang="da-DK" dirty="0">
              <a:latin typeface="Helvetica" charset="0"/>
              <a:ea typeface="MS PGothic" charset="0"/>
            </a:endParaRPr>
          </a:p>
          <a:p>
            <a:pPr>
              <a:buFont typeface="Arial" charset="0"/>
              <a:buChar char="•"/>
            </a:pPr>
            <a:r>
              <a:rPr lang="da-DK" dirty="0">
                <a:latin typeface="Helvetica" charset="0"/>
                <a:ea typeface="MS PGothic" charset="0"/>
              </a:rPr>
              <a:t>l</a:t>
            </a:r>
            <a:r>
              <a:rPr lang="da-DK" dirty="0" smtClean="0">
                <a:latin typeface="Helvetica" charset="0"/>
                <a:ea typeface="MS PGothic" charset="0"/>
              </a:rPr>
              <a:t>angt </a:t>
            </a:r>
            <a:r>
              <a:rPr lang="da-DK" dirty="0">
                <a:latin typeface="Helvetica" charset="0"/>
                <a:ea typeface="MS PGothic" charset="0"/>
              </a:rPr>
              <a:t>sygefravær – varige offentlige ydelser</a:t>
            </a:r>
          </a:p>
          <a:p>
            <a:pPr>
              <a:buFont typeface="Arial" charset="0"/>
              <a:buChar char="•"/>
            </a:pPr>
            <a:r>
              <a:rPr lang="da-DK" dirty="0">
                <a:latin typeface="Helvetica" charset="0"/>
                <a:ea typeface="MS PGothic" charset="0"/>
              </a:rPr>
              <a:t>l</a:t>
            </a:r>
            <a:r>
              <a:rPr lang="da-DK" dirty="0" smtClean="0">
                <a:latin typeface="Helvetica" charset="0"/>
                <a:ea typeface="MS PGothic" charset="0"/>
              </a:rPr>
              <a:t>avt </a:t>
            </a:r>
            <a:r>
              <a:rPr lang="da-DK" dirty="0">
                <a:latin typeface="Helvetica" charset="0"/>
                <a:ea typeface="MS PGothic" charset="0"/>
              </a:rPr>
              <a:t>selvværd og </a:t>
            </a:r>
            <a:r>
              <a:rPr lang="da-DK" dirty="0" smtClean="0">
                <a:latin typeface="Helvetica" charset="0"/>
                <a:ea typeface="MS PGothic" charset="0"/>
              </a:rPr>
              <a:t>identitetstab og ”liver er ikke som før” </a:t>
            </a:r>
            <a:endParaRPr lang="da-DK" dirty="0">
              <a:latin typeface="Helvetica" charset="0"/>
              <a:ea typeface="MS PGothic" charset="0"/>
            </a:endParaRPr>
          </a:p>
          <a:p>
            <a:pPr>
              <a:buFont typeface="Arial" charset="0"/>
              <a:buChar char="•"/>
            </a:pPr>
            <a:r>
              <a:rPr lang="da-DK" dirty="0">
                <a:latin typeface="Helvetica" charset="0"/>
                <a:ea typeface="MS PGothic" charset="0"/>
              </a:rPr>
              <a:t>k</a:t>
            </a:r>
            <a:r>
              <a:rPr lang="da-DK" dirty="0" smtClean="0">
                <a:latin typeface="Helvetica" charset="0"/>
                <a:ea typeface="MS PGothic" charset="0"/>
              </a:rPr>
              <a:t>an </a:t>
            </a:r>
            <a:r>
              <a:rPr lang="da-DK" dirty="0">
                <a:latin typeface="Helvetica" charset="0"/>
                <a:ea typeface="MS PGothic" charset="0"/>
              </a:rPr>
              <a:t>ikke længere klare almindelig dagligdag eller et arbejde</a:t>
            </a:r>
          </a:p>
          <a:p>
            <a:pPr>
              <a:buFont typeface="Arial" charset="0"/>
              <a:buChar char="•"/>
            </a:pPr>
            <a:r>
              <a:rPr lang="da-DK" dirty="0">
                <a:latin typeface="Helvetica" charset="0"/>
                <a:ea typeface="MS PGothic" charset="0"/>
              </a:rPr>
              <a:t>s</a:t>
            </a:r>
            <a:r>
              <a:rPr lang="da-DK" dirty="0" smtClean="0">
                <a:latin typeface="Helvetica" charset="0"/>
                <a:ea typeface="MS PGothic" charset="0"/>
              </a:rPr>
              <a:t>ocial </a:t>
            </a:r>
            <a:r>
              <a:rPr lang="da-DK" dirty="0">
                <a:latin typeface="Helvetica" charset="0"/>
                <a:ea typeface="MS PGothic" charset="0"/>
              </a:rPr>
              <a:t>isolation</a:t>
            </a:r>
          </a:p>
          <a:p>
            <a:pPr>
              <a:buFont typeface="Arial" charset="0"/>
              <a:buChar char="•"/>
            </a:pPr>
            <a:r>
              <a:rPr lang="da-DK" dirty="0">
                <a:latin typeface="Helvetica" charset="0"/>
                <a:ea typeface="MS PGothic" charset="0"/>
              </a:rPr>
              <a:t>ø</a:t>
            </a:r>
            <a:r>
              <a:rPr lang="da-DK" dirty="0" smtClean="0">
                <a:latin typeface="Helvetica" charset="0"/>
                <a:ea typeface="MS PGothic" charset="0"/>
              </a:rPr>
              <a:t>konomisk  </a:t>
            </a:r>
            <a:r>
              <a:rPr lang="da-DK" dirty="0">
                <a:latin typeface="Helvetica" charset="0"/>
                <a:ea typeface="MS PGothic" charset="0"/>
              </a:rPr>
              <a:t>udhuling</a:t>
            </a:r>
          </a:p>
          <a:p>
            <a:pPr marL="0" indent="0">
              <a:buNone/>
            </a:pPr>
            <a:endParaRPr lang="en-US"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20918926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644" y="1068861"/>
            <a:ext cx="10515600" cy="666466"/>
          </a:xfrm>
        </p:spPr>
        <p:txBody>
          <a:bodyPr>
            <a:normAutofit fontScale="90000"/>
          </a:bodyPr>
          <a:lstStyle/>
          <a:p>
            <a:r>
              <a:rPr lang="en-US" dirty="0" err="1" smtClean="0"/>
              <a:t>Tak</a:t>
            </a:r>
            <a:endParaRPr lang="en-US" dirty="0"/>
          </a:p>
        </p:txBody>
      </p:sp>
      <p:sp>
        <p:nvSpPr>
          <p:cNvPr id="3" name="Content Placeholder 2"/>
          <p:cNvSpPr>
            <a:spLocks noGrp="1"/>
          </p:cNvSpPr>
          <p:nvPr>
            <p:ph idx="1"/>
          </p:nvPr>
        </p:nvSpPr>
        <p:spPr/>
        <p:txBody>
          <a:bodyPr/>
          <a:lstStyle/>
          <a:p>
            <a:endParaRPr lang="da-DK" sz="4000" dirty="0">
              <a:solidFill>
                <a:srgbClr val="000000"/>
              </a:solidFill>
              <a:latin typeface="Helvetica" charset="0"/>
              <a:ea typeface="MS PGothic" charset="0"/>
            </a:endParaRPr>
          </a:p>
          <a:p>
            <a:pPr marL="0" indent="0" algn="ctr">
              <a:buNone/>
            </a:pPr>
            <a:r>
              <a:rPr lang="da-DK" dirty="0" smtClean="0">
                <a:solidFill>
                  <a:srgbClr val="000000"/>
                </a:solidFill>
                <a:latin typeface="Helvetica" charset="0"/>
                <a:ea typeface="MS PGothic" charset="0"/>
              </a:rPr>
              <a:t>Hjælp </a:t>
            </a:r>
            <a:r>
              <a:rPr lang="da-DK" dirty="0">
                <a:solidFill>
                  <a:srgbClr val="000000"/>
                </a:solidFill>
                <a:latin typeface="Helvetica" charset="0"/>
                <a:ea typeface="MS PGothic" charset="0"/>
              </a:rPr>
              <a:t>andre patienter og dig selv </a:t>
            </a:r>
            <a:endParaRPr lang="da-DK" dirty="0" smtClean="0">
              <a:solidFill>
                <a:srgbClr val="000000"/>
              </a:solidFill>
              <a:latin typeface="Helvetica" charset="0"/>
              <a:ea typeface="MS PGothic" charset="0"/>
            </a:endParaRPr>
          </a:p>
          <a:p>
            <a:pPr marL="0" indent="0" algn="ctr">
              <a:buNone/>
            </a:pPr>
            <a:r>
              <a:rPr lang="da-DK" dirty="0" smtClean="0">
                <a:solidFill>
                  <a:srgbClr val="000000"/>
                </a:solidFill>
                <a:latin typeface="Helvetica" charset="0"/>
                <a:ea typeface="MS PGothic" charset="0"/>
              </a:rPr>
              <a:t>ved </a:t>
            </a:r>
            <a:r>
              <a:rPr lang="da-DK" dirty="0">
                <a:solidFill>
                  <a:srgbClr val="000000"/>
                </a:solidFill>
                <a:latin typeface="Helvetica" charset="0"/>
                <a:ea typeface="MS PGothic" charset="0"/>
              </a:rPr>
              <a:t>at sende din patienthistorie til foreningens </a:t>
            </a:r>
            <a:r>
              <a:rPr lang="da-DK" dirty="0" smtClean="0">
                <a:solidFill>
                  <a:srgbClr val="000000"/>
                </a:solidFill>
                <a:latin typeface="Helvetica" charset="0"/>
                <a:ea typeface="MS PGothic" charset="0"/>
              </a:rPr>
              <a:t>hjemmeside</a:t>
            </a:r>
          </a:p>
          <a:p>
            <a:pPr marL="0" indent="0" algn="ctr">
              <a:buNone/>
            </a:pPr>
            <a:endParaRPr lang="da-DK" dirty="0">
              <a:solidFill>
                <a:srgbClr val="000000"/>
              </a:solidFill>
              <a:latin typeface="Helvetica" charset="0"/>
              <a:ea typeface="MS PGothic" charset="0"/>
            </a:endParaRPr>
          </a:p>
          <a:p>
            <a:pPr marL="0" indent="0" algn="ctr">
              <a:buNone/>
            </a:pPr>
            <a:r>
              <a:rPr lang="da-DK" dirty="0" err="1" smtClean="0">
                <a:solidFill>
                  <a:srgbClr val="000000"/>
                </a:solidFill>
                <a:latin typeface="Helvetica" charset="0"/>
                <a:ea typeface="MS PGothic" charset="0"/>
              </a:rPr>
              <a:t>www.senfoelger.dk</a:t>
            </a:r>
            <a:endParaRPr lang="da-DK" dirty="0">
              <a:solidFill>
                <a:srgbClr val="000000"/>
              </a:solidFill>
              <a:latin typeface="Helvetica" charset="0"/>
              <a:ea typeface="MS PGothic" charset="0"/>
            </a:endParaRPr>
          </a:p>
          <a:p>
            <a:endParaRPr lang="en-US" dirty="0" smtClean="0"/>
          </a:p>
          <a:p>
            <a:pPr marL="0" indent="0" algn="ctr">
              <a:buNone/>
            </a:pPr>
            <a:r>
              <a:rPr lang="en-US" dirty="0" err="1" smtClean="0"/>
              <a:t>Ønsker</a:t>
            </a:r>
            <a:r>
              <a:rPr lang="en-US" dirty="0" smtClean="0"/>
              <a:t> du </a:t>
            </a:r>
            <a:r>
              <a:rPr lang="en-US" dirty="0" err="1" smtClean="0"/>
              <a:t>medlemsskab</a:t>
            </a:r>
            <a:r>
              <a:rPr lang="en-US" dirty="0" smtClean="0"/>
              <a:t> </a:t>
            </a:r>
            <a:r>
              <a:rPr lang="en-US" dirty="0" err="1"/>
              <a:t>i</a:t>
            </a:r>
            <a:r>
              <a:rPr lang="en-US" dirty="0" smtClean="0"/>
              <a:t> </a:t>
            </a:r>
            <a:r>
              <a:rPr lang="en-US" dirty="0" err="1" smtClean="0"/>
              <a:t>senfølgerforeningen</a:t>
            </a:r>
            <a:r>
              <a:rPr lang="en-US" dirty="0" smtClean="0"/>
              <a:t> </a:t>
            </a:r>
          </a:p>
          <a:p>
            <a:pPr marL="0" indent="0" algn="ctr">
              <a:buNone/>
            </a:pPr>
            <a:r>
              <a:rPr lang="en-US" dirty="0" err="1" smtClean="0"/>
              <a:t>kan</a:t>
            </a:r>
            <a:r>
              <a:rPr lang="en-US" dirty="0" smtClean="0"/>
              <a:t> du </a:t>
            </a:r>
            <a:r>
              <a:rPr lang="en-US" dirty="0" err="1" smtClean="0"/>
              <a:t>tilmelde</a:t>
            </a:r>
            <a:r>
              <a:rPr lang="en-US" dirty="0" smtClean="0"/>
              <a:t> dig via </a:t>
            </a:r>
            <a:r>
              <a:rPr lang="en-US" dirty="0" err="1" smtClean="0"/>
              <a:t>vores</a:t>
            </a:r>
            <a:r>
              <a:rPr lang="en-US" dirty="0" smtClean="0"/>
              <a:t> </a:t>
            </a:r>
            <a:r>
              <a:rPr lang="en-US" dirty="0" err="1" smtClean="0"/>
              <a:t>hjemmeside</a:t>
            </a:r>
            <a:endParaRPr lang="en-US"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1864172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180673"/>
            <a:ext cx="10515600" cy="952928"/>
          </a:xfrm>
        </p:spPr>
        <p:txBody>
          <a:bodyPr>
            <a:normAutofit/>
          </a:bodyPr>
          <a:lstStyle/>
          <a:p>
            <a:r>
              <a:rPr lang="da-DK" sz="3200" dirty="0" smtClean="0"/>
              <a:t>Definition af senfølger</a:t>
            </a:r>
            <a:endParaRPr lang="da-DK" sz="3200" dirty="0"/>
          </a:p>
        </p:txBody>
      </p:sp>
      <p:sp>
        <p:nvSpPr>
          <p:cNvPr id="8" name="Pladsholder til indhold 7"/>
          <p:cNvSpPr>
            <a:spLocks noGrp="1"/>
          </p:cNvSpPr>
          <p:nvPr>
            <p:ph idx="1"/>
          </p:nvPr>
        </p:nvSpPr>
        <p:spPr>
          <a:xfrm>
            <a:off x="838200" y="1941548"/>
            <a:ext cx="10515600" cy="4916452"/>
          </a:xfrm>
        </p:spPr>
        <p:txBody>
          <a:bodyPr>
            <a:normAutofit/>
          </a:bodyPr>
          <a:lstStyle/>
          <a:p>
            <a:pPr marL="0" indent="0">
              <a:buNone/>
            </a:pPr>
            <a:r>
              <a:rPr lang="da-DK" sz="2000" b="1" dirty="0">
                <a:latin typeface="Helvetica" charset="0"/>
                <a:ea typeface="MS PGothic" charset="0"/>
              </a:rPr>
              <a:t>Der eksisterer ikke en vedtaget dansk definition på senfølger</a:t>
            </a:r>
            <a:endParaRPr lang="da-DK" sz="2000" dirty="0">
              <a:latin typeface="Helvetica" charset="0"/>
              <a:ea typeface="MS PGothic" charset="0"/>
            </a:endParaRPr>
          </a:p>
          <a:p>
            <a:pPr marL="0" indent="0">
              <a:buNone/>
            </a:pPr>
            <a:r>
              <a:rPr lang="da-DK" sz="2000" dirty="0">
                <a:latin typeface="Helvetica" charset="0"/>
                <a:ea typeface="MS PGothic" charset="0"/>
              </a:rPr>
              <a:t>”Ved senfølger forstås sædvanligvis blivende forandringer som følge af</a:t>
            </a:r>
          </a:p>
          <a:p>
            <a:pPr marL="0" indent="0">
              <a:buNone/>
            </a:pPr>
            <a:r>
              <a:rPr lang="en-US" sz="2000" dirty="0" smtClean="0">
                <a:latin typeface="Helvetica" charset="0"/>
                <a:ea typeface="MS PGothic" charset="0"/>
              </a:rPr>
              <a:t>k</a:t>
            </a:r>
            <a:r>
              <a:rPr lang="da-DK" sz="2000" dirty="0" err="1" smtClean="0">
                <a:latin typeface="Helvetica" charset="0"/>
                <a:ea typeface="MS PGothic" charset="0"/>
              </a:rPr>
              <a:t>ræftsygdom</a:t>
            </a:r>
            <a:r>
              <a:rPr lang="da-DK" sz="2000" dirty="0" smtClean="0">
                <a:latin typeface="Helvetica" charset="0"/>
                <a:ea typeface="MS PGothic" charset="0"/>
              </a:rPr>
              <a:t> </a:t>
            </a:r>
            <a:r>
              <a:rPr lang="da-DK" sz="2000" dirty="0">
                <a:latin typeface="Helvetica" charset="0"/>
                <a:ea typeface="MS PGothic" charset="0"/>
              </a:rPr>
              <a:t>eller behandlinger. Senfølger viser sig et stykke tid efter eller flere år</a:t>
            </a:r>
          </a:p>
          <a:p>
            <a:pPr marL="0" indent="0">
              <a:buNone/>
            </a:pPr>
            <a:r>
              <a:rPr lang="da-DK" sz="2000" dirty="0">
                <a:latin typeface="Helvetica" charset="0"/>
                <a:ea typeface="MS PGothic" charset="0"/>
              </a:rPr>
              <a:t>efter, at behandlingerne er afsluttet” </a:t>
            </a:r>
          </a:p>
          <a:p>
            <a:pPr marL="0" indent="0">
              <a:buNone/>
            </a:pPr>
            <a:r>
              <a:rPr lang="da-DK" sz="1800" i="1" dirty="0" smtClean="0">
                <a:latin typeface="Helvetica" charset="0"/>
                <a:ea typeface="MS PGothic" charset="0"/>
              </a:rPr>
              <a:t>Kilde: Kræftplan </a:t>
            </a:r>
            <a:r>
              <a:rPr lang="da-DK" sz="1800" i="1" dirty="0">
                <a:latin typeface="Helvetica" charset="0"/>
                <a:ea typeface="MS PGothic" charset="0"/>
              </a:rPr>
              <a:t>III</a:t>
            </a:r>
            <a:r>
              <a:rPr lang="da-DK" sz="1800" dirty="0">
                <a:latin typeface="Helvetica" charset="0"/>
                <a:ea typeface="MS PGothic" charset="0"/>
              </a:rPr>
              <a:t>,</a:t>
            </a:r>
            <a:r>
              <a:rPr lang="da-DK" sz="1800" i="1" dirty="0">
                <a:latin typeface="Helvetica" charset="0"/>
                <a:ea typeface="MS PGothic" charset="0"/>
              </a:rPr>
              <a:t> Marianne Nord i Onkologisk Sygepleje i et forløbsperspektiv 2014, </a:t>
            </a:r>
            <a:r>
              <a:rPr lang="da-DK" sz="1800" i="1" dirty="0" smtClean="0">
                <a:latin typeface="Helvetica" charset="0"/>
                <a:ea typeface="MS PGothic" charset="0"/>
              </a:rPr>
              <a:t>og se </a:t>
            </a:r>
            <a:r>
              <a:rPr lang="da-DK" sz="1800" i="1" dirty="0" smtClean="0">
                <a:latin typeface="Helvetica" charset="0"/>
                <a:ea typeface="MS PGothic" charset="0"/>
                <a:hlinkClick r:id="rId2"/>
              </a:rPr>
              <a:t>www.senfoelger.dk</a:t>
            </a:r>
            <a:endParaRPr lang="da-DK" sz="1800" i="1" dirty="0" smtClean="0">
              <a:latin typeface="Helvetica" charset="0"/>
              <a:ea typeface="MS PGothic" charset="0"/>
            </a:endParaRPr>
          </a:p>
          <a:p>
            <a:pPr marL="0" indent="0">
              <a:buNone/>
            </a:pPr>
            <a:endParaRPr lang="da-DK" sz="1800" i="1" dirty="0">
              <a:latin typeface="Helvetica" charset="0"/>
              <a:ea typeface="MS PGothic" charset="0"/>
            </a:endParaRPr>
          </a:p>
          <a:p>
            <a:pPr marL="0" indent="0">
              <a:buNone/>
            </a:pPr>
            <a:r>
              <a:rPr lang="da-DK" sz="1800" dirty="0" smtClean="0">
                <a:latin typeface="Helvetica" charset="0"/>
                <a:ea typeface="MS PGothic" charset="0"/>
              </a:rPr>
              <a:t>Nogle oplever, at senfølgerne er forbigående, mens andre oplever, at senfølgerne er blivende (</a:t>
            </a:r>
            <a:r>
              <a:rPr lang="da-DK" sz="1800" dirty="0" err="1" smtClean="0">
                <a:latin typeface="Helvetica" charset="0"/>
                <a:ea typeface="MS PGothic" charset="0"/>
              </a:rPr>
              <a:t>inpress</a:t>
            </a:r>
            <a:r>
              <a:rPr lang="da-DK" sz="1800" dirty="0" smtClean="0">
                <a:latin typeface="Helvetica" charset="0"/>
                <a:ea typeface="MS PGothic" charset="0"/>
              </a:rPr>
              <a:t>: Politikpapir om senfølger)</a:t>
            </a:r>
          </a:p>
          <a:p>
            <a:pPr marL="0" indent="0">
              <a:buNone/>
            </a:pPr>
            <a:endParaRPr lang="da-DK" sz="1900" i="1" dirty="0" smtClean="0">
              <a:latin typeface="Helvetica" charset="0"/>
              <a:ea typeface="MS PGothic" charset="0"/>
            </a:endParaRPr>
          </a:p>
          <a:p>
            <a:pPr marL="0" indent="0">
              <a:buNone/>
            </a:pPr>
            <a:r>
              <a:rPr lang="da-DK" sz="2000" dirty="0" smtClean="0">
                <a:latin typeface="Helvetica" charset="0"/>
                <a:ea typeface="MS PGothic" charset="0"/>
              </a:rPr>
              <a:t>US </a:t>
            </a:r>
            <a:r>
              <a:rPr lang="da-DK" sz="2000" dirty="0">
                <a:latin typeface="Helvetica" charset="0"/>
                <a:ea typeface="MS PGothic" charset="0"/>
              </a:rPr>
              <a:t>d</a:t>
            </a:r>
            <a:r>
              <a:rPr lang="da-DK" sz="2000" dirty="0" smtClean="0">
                <a:latin typeface="Helvetica" charset="0"/>
                <a:ea typeface="MS PGothic" charset="0"/>
              </a:rPr>
              <a:t>efinition på senfølger: ”</a:t>
            </a:r>
            <a:r>
              <a:rPr lang="da-DK" sz="2000" dirty="0" err="1" smtClean="0">
                <a:latin typeface="Helvetica" charset="0"/>
                <a:ea typeface="MS PGothic" charset="0"/>
              </a:rPr>
              <a:t>late</a:t>
            </a:r>
            <a:r>
              <a:rPr lang="da-DK" sz="2000" dirty="0" smtClean="0">
                <a:latin typeface="Helvetica" charset="0"/>
                <a:ea typeface="MS PGothic" charset="0"/>
              </a:rPr>
              <a:t> </a:t>
            </a:r>
            <a:r>
              <a:rPr lang="da-DK" sz="2000" dirty="0" err="1" smtClean="0">
                <a:latin typeface="Helvetica" charset="0"/>
                <a:ea typeface="MS PGothic" charset="0"/>
              </a:rPr>
              <a:t>effects</a:t>
            </a:r>
            <a:r>
              <a:rPr lang="da-DK" sz="2000" dirty="0" smtClean="0">
                <a:latin typeface="Helvetica" charset="0"/>
                <a:ea typeface="MS PGothic" charset="0"/>
              </a:rPr>
              <a:t> </a:t>
            </a:r>
            <a:r>
              <a:rPr lang="da-DK" sz="2000" dirty="0" err="1" smtClean="0">
                <a:latin typeface="Helvetica" charset="0"/>
                <a:ea typeface="MS PGothic" charset="0"/>
              </a:rPr>
              <a:t>are</a:t>
            </a:r>
            <a:r>
              <a:rPr lang="da-DK" sz="2000" dirty="0" smtClean="0">
                <a:latin typeface="Helvetica" charset="0"/>
                <a:ea typeface="MS PGothic" charset="0"/>
              </a:rPr>
              <a:t> </a:t>
            </a:r>
            <a:r>
              <a:rPr lang="da-DK" sz="2000" dirty="0" err="1" smtClean="0">
                <a:latin typeface="Helvetica" charset="0"/>
                <a:ea typeface="MS PGothic" charset="0"/>
              </a:rPr>
              <a:t>medical</a:t>
            </a:r>
            <a:r>
              <a:rPr lang="da-DK" sz="2000" dirty="0" smtClean="0">
                <a:latin typeface="Helvetica" charset="0"/>
                <a:ea typeface="MS PGothic" charset="0"/>
              </a:rPr>
              <a:t> problems </a:t>
            </a:r>
            <a:r>
              <a:rPr lang="da-DK" sz="2000" dirty="0" err="1" smtClean="0">
                <a:latin typeface="Helvetica" charset="0"/>
                <a:ea typeface="MS PGothic" charset="0"/>
              </a:rPr>
              <a:t>that</a:t>
            </a:r>
            <a:r>
              <a:rPr lang="da-DK" sz="2000" dirty="0" smtClean="0">
                <a:latin typeface="Helvetica" charset="0"/>
                <a:ea typeface="MS PGothic" charset="0"/>
              </a:rPr>
              <a:t> </a:t>
            </a:r>
            <a:r>
              <a:rPr lang="da-DK" sz="2000" dirty="0" err="1" smtClean="0">
                <a:latin typeface="Helvetica" charset="0"/>
                <a:ea typeface="MS PGothic" charset="0"/>
              </a:rPr>
              <a:t>develop</a:t>
            </a:r>
            <a:r>
              <a:rPr lang="da-DK" sz="2000" dirty="0" smtClean="0">
                <a:latin typeface="Helvetica" charset="0"/>
                <a:ea typeface="MS PGothic" charset="0"/>
              </a:rPr>
              <a:t> or </a:t>
            </a:r>
            <a:r>
              <a:rPr lang="da-DK" sz="2000" dirty="0" err="1" smtClean="0">
                <a:latin typeface="Helvetica" charset="0"/>
                <a:ea typeface="MS PGothic" charset="0"/>
              </a:rPr>
              <a:t>become</a:t>
            </a:r>
            <a:r>
              <a:rPr lang="da-DK" sz="2000" dirty="0" smtClean="0">
                <a:latin typeface="Helvetica" charset="0"/>
                <a:ea typeface="MS PGothic" charset="0"/>
              </a:rPr>
              <a:t> </a:t>
            </a:r>
            <a:r>
              <a:rPr lang="da-DK" sz="2000" dirty="0" err="1" smtClean="0">
                <a:latin typeface="Helvetica" charset="0"/>
                <a:ea typeface="MS PGothic" charset="0"/>
              </a:rPr>
              <a:t>apparent</a:t>
            </a:r>
            <a:r>
              <a:rPr lang="da-DK" sz="2000" dirty="0" smtClean="0">
                <a:latin typeface="Helvetica" charset="0"/>
                <a:ea typeface="MS PGothic" charset="0"/>
              </a:rPr>
              <a:t> </a:t>
            </a:r>
            <a:r>
              <a:rPr lang="da-DK" sz="2000" dirty="0" err="1" smtClean="0">
                <a:latin typeface="Helvetica" charset="0"/>
                <a:ea typeface="MS PGothic" charset="0"/>
              </a:rPr>
              <a:t>months</a:t>
            </a:r>
            <a:r>
              <a:rPr lang="da-DK" sz="2000" dirty="0" smtClean="0">
                <a:latin typeface="Helvetica" charset="0"/>
                <a:ea typeface="MS PGothic" charset="0"/>
              </a:rPr>
              <a:t> or </a:t>
            </a:r>
            <a:r>
              <a:rPr lang="da-DK" sz="2000" dirty="0" err="1" smtClean="0">
                <a:latin typeface="Helvetica" charset="0"/>
                <a:ea typeface="MS PGothic" charset="0"/>
              </a:rPr>
              <a:t>years</a:t>
            </a:r>
            <a:r>
              <a:rPr lang="da-DK" sz="2000" dirty="0" smtClean="0">
                <a:latin typeface="Helvetica" charset="0"/>
                <a:ea typeface="MS PGothic" charset="0"/>
              </a:rPr>
              <a:t> </a:t>
            </a:r>
            <a:r>
              <a:rPr lang="da-DK" sz="2000" dirty="0" err="1" smtClean="0">
                <a:latin typeface="Helvetica" charset="0"/>
                <a:ea typeface="MS PGothic" charset="0"/>
              </a:rPr>
              <a:t>after</a:t>
            </a:r>
            <a:r>
              <a:rPr lang="da-DK" sz="2000" dirty="0" smtClean="0">
                <a:latin typeface="Helvetica" charset="0"/>
                <a:ea typeface="MS PGothic" charset="0"/>
              </a:rPr>
              <a:t> </a:t>
            </a:r>
            <a:r>
              <a:rPr lang="da-DK" sz="2000" dirty="0" err="1" smtClean="0">
                <a:latin typeface="Helvetica" charset="0"/>
                <a:ea typeface="MS PGothic" charset="0"/>
              </a:rPr>
              <a:t>treatment</a:t>
            </a:r>
            <a:r>
              <a:rPr lang="da-DK" sz="2000" dirty="0" smtClean="0">
                <a:latin typeface="Helvetica" charset="0"/>
                <a:ea typeface="MS PGothic" charset="0"/>
              </a:rPr>
              <a:t> is </a:t>
            </a:r>
            <a:r>
              <a:rPr lang="da-DK" sz="2000" dirty="0" err="1" smtClean="0">
                <a:latin typeface="Helvetica" charset="0"/>
                <a:ea typeface="MS PGothic" charset="0"/>
              </a:rPr>
              <a:t>completed</a:t>
            </a:r>
            <a:r>
              <a:rPr lang="da-DK" sz="2000" dirty="0" smtClean="0">
                <a:latin typeface="Helvetica" charset="0"/>
                <a:ea typeface="MS PGothic" charset="0"/>
              </a:rPr>
              <a:t>”</a:t>
            </a:r>
          </a:p>
          <a:p>
            <a:pPr marL="0" indent="0">
              <a:buNone/>
            </a:pPr>
            <a:r>
              <a:rPr lang="da-DK" sz="1800" i="1" dirty="0" smtClean="0">
                <a:latin typeface="Helvetica" charset="0"/>
                <a:ea typeface="MS PGothic" charset="0"/>
              </a:rPr>
              <a:t>Kilde:</a:t>
            </a:r>
            <a:r>
              <a:rPr lang="da-DK" sz="1800" dirty="0" smtClean="0">
                <a:latin typeface="Helvetica" charset="0"/>
                <a:ea typeface="MS PGothic" charset="0"/>
              </a:rPr>
              <a:t> </a:t>
            </a:r>
            <a:r>
              <a:rPr lang="da-DK" sz="1800" i="1" dirty="0" smtClean="0">
                <a:latin typeface="Helvetica" charset="0"/>
                <a:ea typeface="MS PGothic" charset="0"/>
              </a:rPr>
              <a:t>American Cancer Society/American Society of </a:t>
            </a:r>
            <a:r>
              <a:rPr lang="da-DK" sz="1800" i="1" dirty="0" err="1" smtClean="0">
                <a:latin typeface="Helvetica" charset="0"/>
                <a:ea typeface="MS PGothic" charset="0"/>
              </a:rPr>
              <a:t>Clinical</a:t>
            </a:r>
            <a:r>
              <a:rPr lang="da-DK" sz="1800" i="1" dirty="0" smtClean="0">
                <a:latin typeface="Helvetica" charset="0"/>
                <a:ea typeface="MS PGothic" charset="0"/>
              </a:rPr>
              <a:t> </a:t>
            </a:r>
            <a:r>
              <a:rPr lang="da-DK" sz="1800" i="1" dirty="0" err="1" smtClean="0">
                <a:latin typeface="Helvetica" charset="0"/>
                <a:ea typeface="MS PGothic" charset="0"/>
              </a:rPr>
              <a:t>Omcology</a:t>
            </a:r>
            <a:r>
              <a:rPr lang="da-DK" sz="1800" i="1" dirty="0" smtClean="0">
                <a:latin typeface="Helvetica" charset="0"/>
                <a:ea typeface="MS PGothic" charset="0"/>
              </a:rPr>
              <a:t> </a:t>
            </a:r>
            <a:r>
              <a:rPr lang="da-DK" sz="1800" i="1" dirty="0" err="1" smtClean="0">
                <a:latin typeface="Helvetica" charset="0"/>
                <a:ea typeface="MS PGothic" charset="0"/>
              </a:rPr>
              <a:t>Breast</a:t>
            </a:r>
            <a:r>
              <a:rPr lang="da-DK" sz="1800" i="1" dirty="0" smtClean="0">
                <a:latin typeface="Helvetica" charset="0"/>
                <a:ea typeface="MS PGothic" charset="0"/>
              </a:rPr>
              <a:t> Cancer </a:t>
            </a:r>
            <a:r>
              <a:rPr lang="da-DK" sz="1800" i="1" dirty="0" err="1" smtClean="0">
                <a:latin typeface="Helvetica" charset="0"/>
                <a:ea typeface="MS PGothic" charset="0"/>
              </a:rPr>
              <a:t>Survivorship</a:t>
            </a:r>
            <a:r>
              <a:rPr lang="da-DK" sz="1800" i="1" dirty="0" smtClean="0">
                <a:latin typeface="Helvetica" charset="0"/>
                <a:ea typeface="MS PGothic" charset="0"/>
              </a:rPr>
              <a:t> Care Guideline. Carolyn D. </a:t>
            </a:r>
            <a:r>
              <a:rPr lang="da-DK" sz="1800" i="1" dirty="0" err="1" smtClean="0">
                <a:latin typeface="Helvetica" charset="0"/>
                <a:ea typeface="MS PGothic" charset="0"/>
              </a:rPr>
              <a:t>Runowics</a:t>
            </a:r>
            <a:r>
              <a:rPr lang="da-DK" sz="1800" i="1" dirty="0" smtClean="0">
                <a:latin typeface="Helvetica" charset="0"/>
                <a:ea typeface="MS PGothic" charset="0"/>
              </a:rPr>
              <a:t> et al. ACS/ASCO </a:t>
            </a:r>
            <a:r>
              <a:rPr lang="da-DK" sz="1800" i="1" dirty="0" err="1" smtClean="0">
                <a:latin typeface="Helvetica" charset="0"/>
                <a:ea typeface="MS PGothic" charset="0"/>
              </a:rPr>
              <a:t>Breast</a:t>
            </a:r>
            <a:r>
              <a:rPr lang="da-DK" sz="1800" i="1" dirty="0" smtClean="0">
                <a:latin typeface="Helvetica" charset="0"/>
                <a:ea typeface="MS PGothic" charset="0"/>
              </a:rPr>
              <a:t> Cancer </a:t>
            </a:r>
            <a:r>
              <a:rPr lang="da-DK" sz="1800" i="1" dirty="0" err="1" smtClean="0">
                <a:latin typeface="Helvetica" charset="0"/>
                <a:ea typeface="MS PGothic" charset="0"/>
              </a:rPr>
              <a:t>Survivorship</a:t>
            </a:r>
            <a:r>
              <a:rPr lang="da-DK" sz="1800" i="1" dirty="0" smtClean="0">
                <a:latin typeface="Helvetica" charset="0"/>
                <a:ea typeface="MS PGothic" charset="0"/>
              </a:rPr>
              <a:t> Guideline</a:t>
            </a:r>
            <a:r>
              <a:rPr lang="da-DK" sz="1800" dirty="0" smtClean="0">
                <a:latin typeface="Helvetica" charset="0"/>
                <a:ea typeface="MS PGothic" charset="0"/>
              </a:rPr>
              <a:t>.</a:t>
            </a:r>
            <a:endParaRPr lang="da-DK" sz="1800" i="1" dirty="0" smtClean="0">
              <a:latin typeface="Helvetica" charset="0"/>
              <a:ea typeface="MS PGothic" charset="0"/>
            </a:endParaRPr>
          </a:p>
          <a:p>
            <a:pPr marL="0" indent="0">
              <a:buNone/>
            </a:pPr>
            <a:endParaRPr lang="da-DK" altLang="ja-JP" sz="1800" dirty="0">
              <a:latin typeface="Helvetica" charset="0"/>
              <a:ea typeface="MS PGothic" charset="0"/>
            </a:endParaRPr>
          </a:p>
          <a:p>
            <a:endParaRPr lang="da-DK" sz="2400" dirty="0"/>
          </a:p>
        </p:txBody>
      </p:sp>
      <p:pic>
        <p:nvPicPr>
          <p:cNvPr id="9" name="Pladsholder til indhold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1885109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463" y="1126088"/>
            <a:ext cx="10515600" cy="667796"/>
          </a:xfrm>
        </p:spPr>
        <p:txBody>
          <a:bodyPr>
            <a:normAutofit/>
          </a:bodyPr>
          <a:lstStyle/>
          <a:p>
            <a:r>
              <a:rPr lang="en-US" sz="2800" dirty="0" err="1" smtClean="0"/>
              <a:t>Hvis</a:t>
            </a:r>
            <a:r>
              <a:rPr lang="en-US" sz="2800" dirty="0" smtClean="0"/>
              <a:t> du </a:t>
            </a:r>
            <a:r>
              <a:rPr lang="en-US" sz="2800" dirty="0" err="1" smtClean="0"/>
              <a:t>skal</a:t>
            </a:r>
            <a:r>
              <a:rPr lang="en-US" sz="2800" dirty="0" smtClean="0"/>
              <a:t> </a:t>
            </a:r>
            <a:r>
              <a:rPr lang="en-US" sz="2800" dirty="0" err="1" smtClean="0"/>
              <a:t>goole</a:t>
            </a:r>
            <a:r>
              <a:rPr lang="en-US" sz="2800" dirty="0" smtClean="0"/>
              <a:t> </a:t>
            </a:r>
            <a:r>
              <a:rPr lang="en-US" sz="2800" dirty="0" err="1" smtClean="0"/>
              <a:t>udenlandsk</a:t>
            </a:r>
            <a:r>
              <a:rPr lang="en-US" sz="2800" dirty="0" smtClean="0"/>
              <a:t> </a:t>
            </a:r>
            <a:r>
              <a:rPr lang="en-US" sz="2800" dirty="0" err="1" smtClean="0"/>
              <a:t>litteratur</a:t>
            </a:r>
            <a:r>
              <a:rPr lang="en-US" sz="2800" dirty="0" smtClean="0"/>
              <a:t> </a:t>
            </a:r>
            <a:r>
              <a:rPr lang="en-US" sz="2800" dirty="0" err="1" smtClean="0"/>
              <a:t>om</a:t>
            </a:r>
            <a:r>
              <a:rPr lang="en-US" sz="2800" dirty="0" smtClean="0"/>
              <a:t> “multiple myeloma”</a:t>
            </a:r>
            <a:endParaRPr lang="en-US" sz="2800" dirty="0"/>
          </a:p>
        </p:txBody>
      </p:sp>
      <p:sp>
        <p:nvSpPr>
          <p:cNvPr id="3" name="Content Placeholder 2"/>
          <p:cNvSpPr>
            <a:spLocks noGrp="1"/>
          </p:cNvSpPr>
          <p:nvPr>
            <p:ph idx="1"/>
          </p:nvPr>
        </p:nvSpPr>
        <p:spPr>
          <a:xfrm>
            <a:off x="929844" y="2016480"/>
            <a:ext cx="10515600" cy="4373407"/>
          </a:xfrm>
        </p:spPr>
        <p:txBody>
          <a:bodyPr>
            <a:normAutofit fontScale="92500" lnSpcReduction="10000"/>
          </a:bodyPr>
          <a:lstStyle/>
          <a:p>
            <a:pPr marL="0" indent="0">
              <a:buNone/>
            </a:pPr>
            <a:r>
              <a:rPr lang="en-US" sz="2000" dirty="0" err="1" smtClean="0"/>
              <a:t>Søgeord</a:t>
            </a:r>
            <a:r>
              <a:rPr lang="en-US" sz="2000" dirty="0" smtClean="0"/>
              <a:t> for </a:t>
            </a:r>
            <a:r>
              <a:rPr lang="en-US" sz="2000" dirty="0" err="1" smtClean="0"/>
              <a:t>senfølger</a:t>
            </a:r>
            <a:r>
              <a:rPr lang="en-US" sz="2000" dirty="0" smtClean="0"/>
              <a:t>:</a:t>
            </a:r>
          </a:p>
          <a:p>
            <a:r>
              <a:rPr lang="en-US" sz="2000" dirty="0"/>
              <a:t>l</a:t>
            </a:r>
            <a:r>
              <a:rPr lang="en-US" sz="2000" dirty="0" smtClean="0"/>
              <a:t>ate effects</a:t>
            </a:r>
          </a:p>
          <a:p>
            <a:r>
              <a:rPr lang="en-US" sz="2000" dirty="0"/>
              <a:t>l</a:t>
            </a:r>
            <a:r>
              <a:rPr lang="en-US" sz="2000" dirty="0" smtClean="0"/>
              <a:t>ong-term effects</a:t>
            </a:r>
          </a:p>
          <a:p>
            <a:r>
              <a:rPr lang="en-US" sz="2000" dirty="0"/>
              <a:t>c</a:t>
            </a:r>
            <a:r>
              <a:rPr lang="en-US" sz="2000" dirty="0" smtClean="0"/>
              <a:t>hronic effects</a:t>
            </a:r>
          </a:p>
          <a:p>
            <a:r>
              <a:rPr lang="en-US" sz="2000" dirty="0" err="1"/>
              <a:t>c</a:t>
            </a:r>
            <a:r>
              <a:rPr lang="en-US" sz="2000" dirty="0" err="1" smtClean="0"/>
              <a:t>ancersurvivors</a:t>
            </a:r>
            <a:endParaRPr lang="en-US" sz="2000" dirty="0" smtClean="0"/>
          </a:p>
          <a:p>
            <a:r>
              <a:rPr lang="en-US" sz="2000" dirty="0"/>
              <a:t>p</a:t>
            </a:r>
            <a:r>
              <a:rPr lang="en-US" sz="2000" dirty="0" smtClean="0"/>
              <a:t>ost treatment consequences</a:t>
            </a:r>
          </a:p>
          <a:p>
            <a:endParaRPr lang="en-US" sz="2000" dirty="0"/>
          </a:p>
          <a:p>
            <a:pPr marL="0" indent="0">
              <a:buNone/>
            </a:pPr>
            <a:r>
              <a:rPr lang="en-US" sz="2000" dirty="0" err="1" smtClean="0"/>
              <a:t>Fx</a:t>
            </a:r>
            <a:r>
              <a:rPr lang="en-US" sz="2000" dirty="0" smtClean="0"/>
              <a:t> </a:t>
            </a:r>
            <a:r>
              <a:rPr lang="en-US" sz="2000" dirty="0" err="1" smtClean="0"/>
              <a:t>søgning</a:t>
            </a:r>
            <a:r>
              <a:rPr lang="en-US" sz="2000" dirty="0" smtClean="0"/>
              <a:t> </a:t>
            </a:r>
            <a:r>
              <a:rPr lang="en-US" sz="2000" dirty="0" err="1" smtClean="0"/>
              <a:t>på</a:t>
            </a:r>
            <a:r>
              <a:rPr lang="en-US" sz="2000" dirty="0" smtClean="0"/>
              <a:t> “</a:t>
            </a:r>
            <a:r>
              <a:rPr lang="en-US" sz="2000" dirty="0" err="1" smtClean="0"/>
              <a:t>cancersurvivors</a:t>
            </a:r>
            <a:r>
              <a:rPr lang="en-US" sz="2000" dirty="0" smtClean="0"/>
              <a:t> and multiple myeloma (</a:t>
            </a:r>
            <a:r>
              <a:rPr lang="en-US" sz="2000" dirty="0" err="1" smtClean="0"/>
              <a:t>myelomatosis</a:t>
            </a:r>
            <a:r>
              <a:rPr lang="en-US" sz="2000" dirty="0" smtClean="0"/>
              <a:t>)”</a:t>
            </a:r>
          </a:p>
          <a:p>
            <a:pPr marL="0" indent="0">
              <a:buNone/>
            </a:pPr>
            <a:r>
              <a:rPr lang="en-US" sz="2000" dirty="0" err="1" smtClean="0"/>
              <a:t>Fx</a:t>
            </a:r>
            <a:r>
              <a:rPr lang="en-US" sz="2000" dirty="0" smtClean="0"/>
              <a:t> </a:t>
            </a:r>
            <a:r>
              <a:rPr lang="en-US" sz="2000" dirty="0" err="1" smtClean="0"/>
              <a:t>søgning</a:t>
            </a:r>
            <a:r>
              <a:rPr lang="en-US" sz="2000" dirty="0" smtClean="0"/>
              <a:t> </a:t>
            </a:r>
            <a:r>
              <a:rPr lang="en-US" sz="2000" dirty="0" err="1" smtClean="0"/>
              <a:t>på</a:t>
            </a:r>
            <a:r>
              <a:rPr lang="en-US" sz="2000" dirty="0" smtClean="0"/>
              <a:t> “multiple myeloma and sexual dysfunctions”</a:t>
            </a:r>
          </a:p>
          <a:p>
            <a:pPr marL="0" indent="0">
              <a:buNone/>
            </a:pPr>
            <a:r>
              <a:rPr lang="en-US" sz="2000" dirty="0" err="1" smtClean="0"/>
              <a:t>Fx</a:t>
            </a:r>
            <a:r>
              <a:rPr lang="en-US" sz="2000" dirty="0" smtClean="0"/>
              <a:t> </a:t>
            </a:r>
            <a:r>
              <a:rPr lang="en-US" sz="2000" dirty="0" err="1" smtClean="0"/>
              <a:t>søgning</a:t>
            </a:r>
            <a:r>
              <a:rPr lang="en-US" sz="2000" dirty="0" smtClean="0"/>
              <a:t> </a:t>
            </a:r>
            <a:r>
              <a:rPr lang="en-US" sz="2000" dirty="0" err="1" smtClean="0"/>
              <a:t>på</a:t>
            </a:r>
            <a:r>
              <a:rPr lang="en-US" sz="2000" dirty="0" smtClean="0"/>
              <a:t> “multiple myeloma and cognitive </a:t>
            </a:r>
            <a:r>
              <a:rPr lang="en-US" sz="2000" dirty="0" err="1" smtClean="0"/>
              <a:t>dysfunktion</a:t>
            </a:r>
            <a:r>
              <a:rPr lang="en-US" sz="2000" dirty="0" smtClean="0"/>
              <a:t>”</a:t>
            </a:r>
          </a:p>
          <a:p>
            <a:pPr marL="0" indent="0">
              <a:buNone/>
            </a:pPr>
            <a:r>
              <a:rPr lang="en-US" sz="2000" dirty="0" err="1" smtClean="0"/>
              <a:t>Fx</a:t>
            </a:r>
            <a:r>
              <a:rPr lang="en-US" sz="2000" dirty="0" smtClean="0"/>
              <a:t> </a:t>
            </a:r>
            <a:r>
              <a:rPr lang="en-US" sz="2000" dirty="0" err="1" smtClean="0"/>
              <a:t>søgning</a:t>
            </a:r>
            <a:r>
              <a:rPr lang="en-US" sz="2000" dirty="0" smtClean="0"/>
              <a:t> </a:t>
            </a:r>
            <a:r>
              <a:rPr lang="en-US" sz="2000" dirty="0" err="1" smtClean="0"/>
              <a:t>på</a:t>
            </a:r>
            <a:r>
              <a:rPr lang="en-US" sz="2000" dirty="0" smtClean="0"/>
              <a:t> “multiple myeloma and </a:t>
            </a:r>
            <a:r>
              <a:rPr lang="en-US" sz="2000" dirty="0" err="1" smtClean="0"/>
              <a:t>fatique</a:t>
            </a:r>
            <a:r>
              <a:rPr lang="en-US" sz="2000" dirty="0" smtClean="0"/>
              <a:t>”</a:t>
            </a:r>
          </a:p>
          <a:p>
            <a:pPr marL="0" indent="0">
              <a:buNone/>
            </a:pPr>
            <a:r>
              <a:rPr lang="en-US" sz="2000" dirty="0" err="1" smtClean="0"/>
              <a:t>osv</a:t>
            </a:r>
            <a:endParaRPr lang="en-US" sz="2000" dirty="0" smtClean="0"/>
          </a:p>
          <a:p>
            <a:endParaRPr lang="en-US" sz="2000" dirty="0" smtClean="0"/>
          </a:p>
          <a:p>
            <a:endParaRPr lang="en-US"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326569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7935"/>
            <a:ext cx="10515600" cy="744869"/>
          </a:xfrm>
        </p:spPr>
        <p:txBody>
          <a:bodyPr>
            <a:normAutofit/>
          </a:bodyPr>
          <a:lstStyle/>
          <a:p>
            <a:r>
              <a:rPr lang="en-US" sz="3200" dirty="0" err="1" smtClean="0"/>
              <a:t>Hyppige</a:t>
            </a:r>
            <a:r>
              <a:rPr lang="en-US" sz="3200" dirty="0" smtClean="0"/>
              <a:t> </a:t>
            </a:r>
            <a:r>
              <a:rPr lang="en-US" sz="3200" dirty="0" err="1" smtClean="0"/>
              <a:t>rapporterede</a:t>
            </a:r>
            <a:r>
              <a:rPr lang="en-US" sz="3200" dirty="0" smtClean="0"/>
              <a:t> </a:t>
            </a:r>
            <a:r>
              <a:rPr lang="en-US" sz="3200" dirty="0" err="1" smtClean="0"/>
              <a:t>senfølger</a:t>
            </a:r>
            <a:endParaRPr lang="en-US" sz="3200" dirty="0"/>
          </a:p>
        </p:txBody>
      </p:sp>
      <p:sp>
        <p:nvSpPr>
          <p:cNvPr id="3" name="Content Placeholder 2"/>
          <p:cNvSpPr>
            <a:spLocks noGrp="1"/>
          </p:cNvSpPr>
          <p:nvPr>
            <p:ph idx="1"/>
          </p:nvPr>
        </p:nvSpPr>
        <p:spPr>
          <a:xfrm>
            <a:off x="838200" y="1825624"/>
            <a:ext cx="10515600" cy="5032376"/>
          </a:xfrm>
        </p:spPr>
        <p:txBody>
          <a:bodyPr>
            <a:normAutofit fontScale="85000" lnSpcReduction="10000"/>
          </a:bodyPr>
          <a:lstStyle/>
          <a:p>
            <a:r>
              <a:rPr lang="da-DK" sz="2000" b="1" dirty="0">
                <a:latin typeface="Helvetica" charset="0"/>
                <a:ea typeface="MS PGothic" charset="0"/>
              </a:rPr>
              <a:t>Alene </a:t>
            </a:r>
          </a:p>
          <a:p>
            <a:r>
              <a:rPr lang="da-DK" sz="2000" b="1" dirty="0">
                <a:latin typeface="Helvetica" charset="0"/>
                <a:ea typeface="MS PGothic" charset="0"/>
              </a:rPr>
              <a:t>Angst </a:t>
            </a:r>
          </a:p>
          <a:p>
            <a:r>
              <a:rPr lang="da-DK" sz="2000" b="1" dirty="0">
                <a:latin typeface="Helvetica" charset="0"/>
                <a:ea typeface="MS PGothic" charset="0"/>
              </a:rPr>
              <a:t>Arbejdsmarked  </a:t>
            </a:r>
            <a:r>
              <a:rPr lang="da-DK" sz="2000" dirty="0">
                <a:latin typeface="Helvetica" charset="0"/>
                <a:ea typeface="MS PGothic" charset="0"/>
              </a:rPr>
              <a:t>         </a:t>
            </a:r>
            <a:r>
              <a:rPr lang="da-DK" sz="2000" b="1" dirty="0">
                <a:latin typeface="Helvetica" charset="0"/>
                <a:ea typeface="MS PGothic" charset="0"/>
              </a:rPr>
              <a:t>Hukommelsesbesvær </a:t>
            </a:r>
            <a:r>
              <a:rPr lang="da-DK" sz="2000" dirty="0">
                <a:latin typeface="Helvetica" charset="0"/>
                <a:ea typeface="MS PGothic" charset="0"/>
              </a:rPr>
              <a:t>	</a:t>
            </a:r>
            <a:r>
              <a:rPr lang="da-DK" sz="2000" b="1" dirty="0">
                <a:latin typeface="Helvetica" charset="0"/>
                <a:ea typeface="MS PGothic" charset="0"/>
              </a:rPr>
              <a:t>Nedsat muskelkraft    </a:t>
            </a:r>
            <a:r>
              <a:rPr lang="da-DK" sz="2000" dirty="0">
                <a:latin typeface="Helvetica" charset="0"/>
                <a:ea typeface="MS PGothic" charset="0"/>
              </a:rPr>
              <a:t>Søvnproblemer</a:t>
            </a:r>
          </a:p>
          <a:p>
            <a:r>
              <a:rPr lang="da-DK" sz="2000" dirty="0" smtClean="0">
                <a:latin typeface="Helvetica" charset="0"/>
                <a:ea typeface="MS PGothic" charset="0"/>
              </a:rPr>
              <a:t>Arvævsdannelse</a:t>
            </a:r>
            <a:r>
              <a:rPr lang="da-DK" sz="2000" dirty="0">
                <a:latin typeface="Helvetica" charset="0"/>
                <a:ea typeface="MS PGothic" charset="0"/>
              </a:rPr>
              <a:t> </a:t>
            </a:r>
            <a:r>
              <a:rPr lang="da-DK" sz="2000" dirty="0" smtClean="0">
                <a:latin typeface="Helvetica" charset="0"/>
                <a:ea typeface="MS PGothic" charset="0"/>
              </a:rPr>
              <a:t>       </a:t>
            </a:r>
            <a:r>
              <a:rPr lang="da-DK" sz="2000" b="1" dirty="0" smtClean="0">
                <a:latin typeface="Helvetica" charset="0"/>
                <a:ea typeface="MS PGothic" charset="0"/>
              </a:rPr>
              <a:t>Koncentrationsbesvær</a:t>
            </a:r>
            <a:r>
              <a:rPr lang="da-DK" sz="2000" dirty="0">
                <a:latin typeface="Helvetica" charset="0"/>
                <a:ea typeface="MS PGothic" charset="0"/>
              </a:rPr>
              <a:t>	Nedsat </a:t>
            </a:r>
            <a:r>
              <a:rPr lang="da-DK" sz="2000" dirty="0" smtClean="0">
                <a:latin typeface="Helvetica" charset="0"/>
                <a:ea typeface="MS PGothic" charset="0"/>
              </a:rPr>
              <a:t>nyrefunktion      Talebesvær</a:t>
            </a:r>
            <a:endParaRPr lang="da-DK" sz="2000" dirty="0">
              <a:latin typeface="Helvetica" charset="0"/>
              <a:ea typeface="MS PGothic" charset="0"/>
            </a:endParaRPr>
          </a:p>
          <a:p>
            <a:r>
              <a:rPr lang="da-DK" sz="2000" dirty="0">
                <a:latin typeface="Helvetica" charset="0"/>
                <a:ea typeface="MS PGothic" charset="0"/>
              </a:rPr>
              <a:t>Balanceproblemer	Knogleskørhed		</a:t>
            </a:r>
            <a:r>
              <a:rPr lang="da-DK" sz="2000" dirty="0" smtClean="0">
                <a:latin typeface="Helvetica" charset="0"/>
                <a:ea typeface="MS PGothic" charset="0"/>
              </a:rPr>
              <a:t>Nedsat </a:t>
            </a:r>
            <a:r>
              <a:rPr lang="da-DK" sz="2000" dirty="0">
                <a:latin typeface="Helvetica" charset="0"/>
                <a:ea typeface="MS PGothic" charset="0"/>
              </a:rPr>
              <a:t>syn/</a:t>
            </a:r>
            <a:r>
              <a:rPr lang="da-DK" sz="2000" dirty="0" smtClean="0">
                <a:latin typeface="Helvetica" charset="0"/>
                <a:ea typeface="MS PGothic" charset="0"/>
              </a:rPr>
              <a:t>hørelse        Tandskader</a:t>
            </a:r>
            <a:endParaRPr lang="da-DK" sz="2000" dirty="0">
              <a:latin typeface="Helvetica" charset="0"/>
              <a:ea typeface="MS PGothic" charset="0"/>
            </a:endParaRPr>
          </a:p>
          <a:p>
            <a:r>
              <a:rPr lang="da-DK" sz="2000" b="1" dirty="0">
                <a:latin typeface="Helvetica" charset="0"/>
                <a:ea typeface="MS PGothic" charset="0"/>
              </a:rPr>
              <a:t>Depression / tristhed</a:t>
            </a:r>
            <a:r>
              <a:rPr lang="da-DK" sz="2000" dirty="0">
                <a:latin typeface="Helvetica" charset="0"/>
                <a:ea typeface="MS PGothic" charset="0"/>
              </a:rPr>
              <a:t>	Kontrakturer		</a:t>
            </a:r>
            <a:r>
              <a:rPr lang="da-DK" sz="2000" dirty="0" smtClean="0">
                <a:latin typeface="Helvetica" charset="0"/>
                <a:ea typeface="MS PGothic" charset="0"/>
              </a:rPr>
              <a:t>Nedsat immunforsvar     </a:t>
            </a:r>
            <a:r>
              <a:rPr lang="da-DK" sz="2000" b="1" dirty="0" smtClean="0">
                <a:latin typeface="Helvetica" charset="0"/>
                <a:ea typeface="MS PGothic" charset="0"/>
              </a:rPr>
              <a:t>Træthed </a:t>
            </a:r>
            <a:r>
              <a:rPr lang="da-DK" sz="2000" b="1" dirty="0">
                <a:latin typeface="Helvetica" charset="0"/>
                <a:ea typeface="MS PGothic" charset="0"/>
              </a:rPr>
              <a:t>/ </a:t>
            </a:r>
            <a:r>
              <a:rPr lang="da-DK" sz="2000" b="1" dirty="0" err="1">
                <a:latin typeface="Helvetica" charset="0"/>
                <a:ea typeface="MS PGothic" charset="0"/>
              </a:rPr>
              <a:t>fatigue</a:t>
            </a:r>
            <a:endParaRPr lang="da-DK" sz="2000" b="1" dirty="0">
              <a:latin typeface="Helvetica" charset="0"/>
              <a:ea typeface="MS PGothic" charset="0"/>
            </a:endParaRPr>
          </a:p>
          <a:p>
            <a:r>
              <a:rPr lang="da-DK" sz="2000" dirty="0">
                <a:latin typeface="Helvetica" charset="0"/>
                <a:ea typeface="MS PGothic" charset="0"/>
              </a:rPr>
              <a:t>Diarré eller forstop.	Muskelkramper		</a:t>
            </a:r>
            <a:r>
              <a:rPr lang="da-DK" sz="2000" b="1" dirty="0" smtClean="0">
                <a:latin typeface="Helvetica" charset="0"/>
                <a:ea typeface="MS PGothic" charset="0"/>
              </a:rPr>
              <a:t>Påvirket sexliv</a:t>
            </a:r>
            <a:endParaRPr lang="da-DK" sz="2000" dirty="0">
              <a:latin typeface="Helvetica" charset="0"/>
              <a:ea typeface="MS PGothic" charset="0"/>
            </a:endParaRPr>
          </a:p>
          <a:p>
            <a:r>
              <a:rPr lang="da-DK" sz="2000" dirty="0" err="1" smtClean="0">
                <a:latin typeface="Helvetica" charset="0"/>
                <a:ea typeface="MS PGothic" charset="0"/>
              </a:rPr>
              <a:t>Vandladningsprobl</a:t>
            </a:r>
            <a:r>
              <a:rPr lang="da-DK" sz="2000" dirty="0">
                <a:latin typeface="Helvetica" charset="0"/>
                <a:ea typeface="MS PGothic" charset="0"/>
              </a:rPr>
              <a:t>.</a:t>
            </a:r>
          </a:p>
          <a:p>
            <a:r>
              <a:rPr lang="da-DK" sz="2000" dirty="0">
                <a:latin typeface="Helvetica" charset="0"/>
                <a:ea typeface="MS PGothic" charset="0"/>
              </a:rPr>
              <a:t>Eksistentielle </a:t>
            </a:r>
            <a:r>
              <a:rPr lang="da-DK" sz="2000" dirty="0" err="1">
                <a:latin typeface="Helvetica" charset="0"/>
                <a:ea typeface="MS PGothic" charset="0"/>
              </a:rPr>
              <a:t>probl</a:t>
            </a:r>
            <a:r>
              <a:rPr lang="da-DK" sz="2000" dirty="0">
                <a:latin typeface="Helvetica" charset="0"/>
                <a:ea typeface="MS PGothic" charset="0"/>
              </a:rPr>
              <a:t>.	Lungeskader		</a:t>
            </a:r>
            <a:r>
              <a:rPr lang="da-DK" sz="2000" dirty="0" smtClean="0">
                <a:latin typeface="Helvetica" charset="0"/>
                <a:ea typeface="MS PGothic" charset="0"/>
              </a:rPr>
              <a:t>Slimhindeproblemer</a:t>
            </a:r>
            <a:r>
              <a:rPr lang="da-DK" sz="2000" dirty="0">
                <a:latin typeface="Helvetica" charset="0"/>
                <a:ea typeface="MS PGothic" charset="0"/>
              </a:rPr>
              <a:t>	</a:t>
            </a:r>
            <a:endParaRPr lang="da-DK" sz="2000" dirty="0" smtClean="0">
              <a:latin typeface="Helvetica" charset="0"/>
              <a:ea typeface="MS PGothic" charset="0"/>
            </a:endParaRPr>
          </a:p>
          <a:p>
            <a:r>
              <a:rPr lang="da-DK" sz="2000" dirty="0" err="1" smtClean="0">
                <a:latin typeface="Helvetica" charset="0"/>
                <a:ea typeface="MS PGothic" charset="0"/>
              </a:rPr>
              <a:t>Vejrtrækningsprobl</a:t>
            </a:r>
            <a:r>
              <a:rPr lang="da-DK" sz="2000" dirty="0">
                <a:latin typeface="Helvetica" charset="0"/>
                <a:ea typeface="MS PGothic" charset="0"/>
              </a:rPr>
              <a:t>.</a:t>
            </a:r>
          </a:p>
          <a:p>
            <a:r>
              <a:rPr lang="da-DK" sz="2000" dirty="0">
                <a:latin typeface="Helvetica" charset="0"/>
                <a:ea typeface="MS PGothic" charset="0"/>
              </a:rPr>
              <a:t>Hedeture / svedetur	</a:t>
            </a:r>
            <a:r>
              <a:rPr lang="da-DK" sz="2000" b="1" dirty="0" err="1">
                <a:latin typeface="Helvetica" charset="0"/>
                <a:ea typeface="MS PGothic" charset="0"/>
              </a:rPr>
              <a:t>Lymfødem</a:t>
            </a:r>
            <a:r>
              <a:rPr lang="da-DK" sz="2000" dirty="0">
                <a:latin typeface="Helvetica" charset="0"/>
                <a:ea typeface="MS PGothic" charset="0"/>
              </a:rPr>
              <a:t>		</a:t>
            </a:r>
            <a:r>
              <a:rPr lang="da-DK" sz="2000" dirty="0" smtClean="0">
                <a:latin typeface="Helvetica" charset="0"/>
                <a:ea typeface="MS PGothic" charset="0"/>
              </a:rPr>
              <a:t>Smerter</a:t>
            </a:r>
            <a:r>
              <a:rPr lang="da-DK" sz="2000" dirty="0">
                <a:latin typeface="Helvetica" charset="0"/>
                <a:ea typeface="MS PGothic" charset="0"/>
              </a:rPr>
              <a:t>			</a:t>
            </a:r>
            <a:endParaRPr lang="da-DK" sz="2000" dirty="0" smtClean="0">
              <a:latin typeface="Helvetica" charset="0"/>
              <a:ea typeface="MS PGothic" charset="0"/>
            </a:endParaRPr>
          </a:p>
          <a:p>
            <a:r>
              <a:rPr lang="da-DK" sz="2000" dirty="0" smtClean="0">
                <a:latin typeface="Helvetica" charset="0"/>
                <a:ea typeface="MS PGothic" charset="0"/>
              </a:rPr>
              <a:t>Vægttab</a:t>
            </a:r>
            <a:r>
              <a:rPr lang="da-DK" sz="2000" dirty="0">
                <a:latin typeface="Helvetica" charset="0"/>
                <a:ea typeface="MS PGothic" charset="0"/>
              </a:rPr>
              <a:t>/-øgning</a:t>
            </a:r>
          </a:p>
          <a:p>
            <a:r>
              <a:rPr lang="da-DK" sz="2000" dirty="0">
                <a:latin typeface="Helvetica" charset="0"/>
                <a:ea typeface="MS PGothic" charset="0"/>
              </a:rPr>
              <a:t>Hjerteproblemer		</a:t>
            </a:r>
            <a:r>
              <a:rPr lang="da-DK" sz="2000" dirty="0" smtClean="0">
                <a:latin typeface="Helvetica" charset="0"/>
                <a:ea typeface="MS PGothic" charset="0"/>
              </a:rPr>
              <a:t>			</a:t>
            </a:r>
            <a:r>
              <a:rPr lang="da-DK" sz="2000" b="1" dirty="0" err="1" smtClean="0">
                <a:latin typeface="Helvetica" charset="0"/>
                <a:ea typeface="MS PGothic" charset="0"/>
              </a:rPr>
              <a:t>Neurogene</a:t>
            </a:r>
            <a:r>
              <a:rPr lang="da-DK" sz="2000" b="1" dirty="0" smtClean="0">
                <a:latin typeface="Helvetica" charset="0"/>
                <a:ea typeface="MS PGothic" charset="0"/>
              </a:rPr>
              <a:t> </a:t>
            </a:r>
            <a:r>
              <a:rPr lang="da-DK" sz="2000" b="1" dirty="0">
                <a:latin typeface="Helvetica" charset="0"/>
                <a:ea typeface="MS PGothic" charset="0"/>
              </a:rPr>
              <a:t>smerter</a:t>
            </a:r>
            <a:r>
              <a:rPr lang="da-DK" sz="2000" dirty="0">
                <a:latin typeface="Helvetica" charset="0"/>
                <a:ea typeface="MS PGothic" charset="0"/>
              </a:rPr>
              <a:t>			</a:t>
            </a:r>
          </a:p>
          <a:p>
            <a:endParaRPr lang="da-DK" sz="2000" i="1" dirty="0">
              <a:latin typeface="Helvetica" charset="0"/>
              <a:ea typeface="MS PGothic" charset="0"/>
            </a:endParaRPr>
          </a:p>
          <a:p>
            <a:pPr marL="0" indent="0">
              <a:buNone/>
            </a:pPr>
            <a:r>
              <a:rPr lang="da-DK" sz="2000" i="1" dirty="0" smtClean="0">
                <a:latin typeface="Helvetica" charset="0"/>
                <a:ea typeface="MS PGothic" charset="0"/>
              </a:rPr>
              <a:t>Kilde: Hyppige rapporterede </a:t>
            </a:r>
            <a:r>
              <a:rPr lang="da-DK" sz="2000" i="1" dirty="0">
                <a:latin typeface="Helvetica" charset="0"/>
                <a:ea typeface="MS PGothic" charset="0"/>
              </a:rPr>
              <a:t>patienthistorier: </a:t>
            </a:r>
            <a:r>
              <a:rPr lang="da-DK" sz="2000" i="1" dirty="0">
                <a:latin typeface="Helvetica" charset="0"/>
                <a:ea typeface="MS PGothic" charset="0"/>
                <a:hlinkClick r:id="rId2"/>
              </a:rPr>
              <a:t>www.senfoelger.dk</a:t>
            </a:r>
            <a:r>
              <a:rPr lang="da-DK" sz="2000" i="1" dirty="0">
                <a:latin typeface="Helvetica" charset="0"/>
                <a:ea typeface="MS PGothic" charset="0"/>
              </a:rPr>
              <a:t>  </a:t>
            </a:r>
          </a:p>
          <a:p>
            <a:endParaRPr lang="en-US" sz="2000" dirty="0"/>
          </a:p>
        </p:txBody>
      </p:sp>
      <p:pic>
        <p:nvPicPr>
          <p:cNvPr id="4" name="Pladsholder til indhold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1552566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107" y="1086807"/>
            <a:ext cx="10515600" cy="667794"/>
          </a:xfrm>
        </p:spPr>
        <p:txBody>
          <a:bodyPr>
            <a:normAutofit fontScale="90000"/>
          </a:bodyPr>
          <a:lstStyle/>
          <a:p>
            <a:r>
              <a:rPr lang="en-US" sz="3200" dirty="0" err="1" smtClean="0"/>
              <a:t>Hvor</a:t>
            </a:r>
            <a:r>
              <a:rPr lang="en-US" sz="3200" dirty="0" smtClean="0"/>
              <a:t> mange </a:t>
            </a:r>
            <a:r>
              <a:rPr lang="en-US" sz="3200" dirty="0" err="1" smtClean="0"/>
              <a:t>har</a:t>
            </a:r>
            <a:r>
              <a:rPr lang="en-US" sz="3200" dirty="0" smtClean="0"/>
              <a:t> </a:t>
            </a:r>
            <a:r>
              <a:rPr lang="en-US" sz="3200" dirty="0" err="1" smtClean="0"/>
              <a:t>senfølger</a:t>
            </a:r>
            <a:r>
              <a:rPr lang="en-US" sz="3200" dirty="0" smtClean="0"/>
              <a:t> </a:t>
            </a:r>
            <a:r>
              <a:rPr lang="en-US" sz="3200" dirty="0" err="1" smtClean="0"/>
              <a:t>efter</a:t>
            </a:r>
            <a:r>
              <a:rPr lang="en-US" sz="3200" dirty="0" smtClean="0"/>
              <a:t> </a:t>
            </a:r>
            <a:r>
              <a:rPr lang="en-US" sz="3200" dirty="0" err="1" smtClean="0"/>
              <a:t>kræftbehandlingerne</a:t>
            </a:r>
            <a:r>
              <a:rPr lang="en-US" sz="3200" dirty="0"/>
              <a:t/>
            </a:r>
            <a:br>
              <a:rPr lang="en-US" sz="3200" dirty="0"/>
            </a:br>
            <a:r>
              <a:rPr lang="en-US" sz="3200" dirty="0" err="1" smtClean="0"/>
              <a:t>alle</a:t>
            </a:r>
            <a:r>
              <a:rPr lang="en-US" sz="3200" dirty="0" smtClean="0"/>
              <a:t> </a:t>
            </a:r>
            <a:r>
              <a:rPr lang="en-US" sz="3200" dirty="0" err="1" smtClean="0"/>
              <a:t>kræftpatienter</a:t>
            </a:r>
            <a:r>
              <a:rPr lang="en-US" sz="3200" dirty="0" smtClean="0"/>
              <a:t> ?</a:t>
            </a:r>
            <a:endParaRPr lang="en-US" sz="3200" dirty="0"/>
          </a:p>
        </p:txBody>
      </p:sp>
      <p:sp>
        <p:nvSpPr>
          <p:cNvPr id="3" name="Content Placeholder 2"/>
          <p:cNvSpPr>
            <a:spLocks noGrp="1"/>
          </p:cNvSpPr>
          <p:nvPr>
            <p:ph idx="1"/>
          </p:nvPr>
        </p:nvSpPr>
        <p:spPr>
          <a:xfrm>
            <a:off x="838200" y="1924823"/>
            <a:ext cx="10515600" cy="4412689"/>
          </a:xfrm>
        </p:spPr>
        <p:txBody>
          <a:bodyPr>
            <a:normAutofit fontScale="85000" lnSpcReduction="20000"/>
          </a:bodyPr>
          <a:lstStyle/>
          <a:p>
            <a:r>
              <a:rPr lang="da-DK" dirty="0"/>
              <a:t>En spørgeskemaundersøgelse blandt 2500 færdigbehandlede kræftpatienter, som har deltaget i rehabiliteringsforløb på Kræftens Bekæmpelses rehabiliteringscenter Dallund, viser, at 96 % har senfølger efter deres kræftbehandling. </a:t>
            </a:r>
          </a:p>
          <a:p>
            <a:endParaRPr lang="da-DK" dirty="0"/>
          </a:p>
          <a:p>
            <a:endParaRPr lang="da-DK" dirty="0"/>
          </a:p>
          <a:p>
            <a:r>
              <a:rPr lang="da-DK" dirty="0"/>
              <a:t>60 procent af dem angiver at have rigtig slemme senfølger. Og der er tale om symptomer/bivirkninger, der er knyttet til kræftsygdommen og behandlingen, som eksempelvis koncentrations- og søvnbesvær, </a:t>
            </a:r>
            <a:r>
              <a:rPr lang="da-DK" dirty="0" err="1"/>
              <a:t>fatique</a:t>
            </a:r>
            <a:r>
              <a:rPr lang="da-DK" dirty="0"/>
              <a:t> (træthed), muskel- og ledsmerter, nerve-føleforstyrrelser, hukommelsesbesvær og seksuelle problemer. </a:t>
            </a:r>
          </a:p>
          <a:p>
            <a:endParaRPr lang="da-DK" dirty="0"/>
          </a:p>
          <a:p>
            <a:pPr marL="0" indent="0">
              <a:buNone/>
            </a:pPr>
            <a:r>
              <a:rPr lang="da-DK" dirty="0"/>
              <a:t>Nye data kommer fra Kræftens Bekæmpelse efteråret 2017 med 10.000 dektagende patienter, som skal følges i 2 år.</a:t>
            </a:r>
            <a:endParaRPr lang="en-US" dirty="0"/>
          </a:p>
          <a:p>
            <a:pPr marL="0" indent="0">
              <a:buNone/>
            </a:pPr>
            <a:endParaRPr lang="en-US" dirty="0"/>
          </a:p>
        </p:txBody>
      </p:sp>
      <p:pic>
        <p:nvPicPr>
          <p:cNvPr id="4"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851187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2256"/>
            <a:ext cx="10515600" cy="805924"/>
          </a:xfrm>
        </p:spPr>
        <p:txBody>
          <a:bodyPr>
            <a:normAutofit/>
          </a:bodyPr>
          <a:lstStyle/>
          <a:p>
            <a:r>
              <a:rPr lang="en-US" sz="3200" dirty="0" err="1" smtClean="0"/>
              <a:t>Flere</a:t>
            </a:r>
            <a:r>
              <a:rPr lang="en-US" sz="3200" dirty="0" smtClean="0"/>
              <a:t> </a:t>
            </a:r>
            <a:r>
              <a:rPr lang="en-US" sz="3200" dirty="0" err="1" smtClean="0"/>
              <a:t>kræftpatienter</a:t>
            </a:r>
            <a:r>
              <a:rPr lang="en-US" sz="3200" dirty="0" smtClean="0"/>
              <a:t> </a:t>
            </a:r>
            <a:r>
              <a:rPr lang="en-US" sz="3200" dirty="0" err="1" smtClean="0"/>
              <a:t>skal</a:t>
            </a:r>
            <a:r>
              <a:rPr lang="en-US" sz="3200" dirty="0" smtClean="0"/>
              <a:t> </a:t>
            </a:r>
            <a:r>
              <a:rPr lang="en-US" sz="3200" dirty="0" err="1" smtClean="0"/>
              <a:t>leve</a:t>
            </a:r>
            <a:r>
              <a:rPr lang="en-US" sz="3200" dirty="0" smtClean="0"/>
              <a:t> med </a:t>
            </a:r>
            <a:r>
              <a:rPr lang="en-US" sz="3200" dirty="0" err="1" smtClean="0"/>
              <a:t>senfølger</a:t>
            </a:r>
            <a:endParaRPr lang="en-US" sz="3200" dirty="0"/>
          </a:p>
        </p:txBody>
      </p:sp>
      <p:sp>
        <p:nvSpPr>
          <p:cNvPr id="3" name="Content Placeholder 2"/>
          <p:cNvSpPr>
            <a:spLocks noGrp="1"/>
          </p:cNvSpPr>
          <p:nvPr>
            <p:ph idx="1"/>
          </p:nvPr>
        </p:nvSpPr>
        <p:spPr>
          <a:xfrm>
            <a:off x="838200" y="2039235"/>
            <a:ext cx="10515600" cy="4286060"/>
          </a:xfrm>
        </p:spPr>
        <p:txBody>
          <a:bodyPr>
            <a:normAutofit/>
          </a:bodyPr>
          <a:lstStyle/>
          <a:p>
            <a:pPr>
              <a:buFont typeface="Arial" charset="0"/>
              <a:buChar char="•"/>
              <a:defRPr/>
            </a:pPr>
            <a:r>
              <a:rPr lang="da-DK" sz="2400" dirty="0">
                <a:latin typeface="Helvetica" charset="0"/>
                <a:ea typeface="MS PGothic" charset="0"/>
              </a:rPr>
              <a:t>Det forventes, at </a:t>
            </a:r>
            <a:r>
              <a:rPr lang="da-DK" sz="2400" dirty="0" smtClean="0">
                <a:latin typeface="Helvetica" charset="0"/>
                <a:ea typeface="MS PGothic" charset="0"/>
              </a:rPr>
              <a:t>kræft stiger 35-60% over de næste 15 år</a:t>
            </a:r>
            <a:r>
              <a:rPr lang="da-DK" sz="2400" dirty="0">
                <a:latin typeface="Helvetica" charset="0"/>
                <a:ea typeface="MS PGothic" charset="0"/>
              </a:rPr>
              <a:t/>
            </a:r>
            <a:br>
              <a:rPr lang="da-DK" sz="2400" dirty="0">
                <a:latin typeface="Helvetica" charset="0"/>
                <a:ea typeface="MS PGothic" charset="0"/>
              </a:rPr>
            </a:br>
            <a:endParaRPr lang="da-DK" sz="2400" dirty="0">
              <a:latin typeface="Helvetica" charset="0"/>
              <a:ea typeface="MS PGothic" charset="0"/>
            </a:endParaRPr>
          </a:p>
          <a:p>
            <a:pPr>
              <a:defRPr/>
            </a:pPr>
            <a:r>
              <a:rPr lang="da-DK" sz="2400" dirty="0" smtClean="0">
                <a:latin typeface="Helvetica" charset="0"/>
                <a:ea typeface="MS PGothic" charset="0"/>
              </a:rPr>
              <a:t>Kræftpatienter overlever og lever længere med sygdommen</a:t>
            </a:r>
          </a:p>
          <a:p>
            <a:pPr>
              <a:defRPr/>
            </a:pPr>
            <a:endParaRPr lang="da-DK" sz="2400" dirty="0">
              <a:latin typeface="Helvetica" charset="0"/>
              <a:ea typeface="MS PGothic" charset="0"/>
            </a:endParaRPr>
          </a:p>
          <a:p>
            <a:pPr>
              <a:defRPr/>
            </a:pPr>
            <a:r>
              <a:rPr lang="da-DK" sz="2400" dirty="0" smtClean="0">
                <a:latin typeface="Helvetica" charset="0"/>
                <a:ea typeface="MS PGothic" charset="0"/>
              </a:rPr>
              <a:t>Befolkningen bliver ældre</a:t>
            </a:r>
            <a:endParaRPr lang="da-DK" sz="2400" dirty="0">
              <a:latin typeface="Helvetica" charset="0"/>
              <a:ea typeface="MS PGothic" charset="0"/>
            </a:endParaRPr>
          </a:p>
          <a:p>
            <a:pPr>
              <a:buFont typeface="Arial" charset="0"/>
              <a:buChar char="•"/>
              <a:defRPr/>
            </a:pPr>
            <a:endParaRPr lang="da-DK" sz="2400" dirty="0">
              <a:latin typeface="Helvetica" charset="0"/>
              <a:ea typeface="MS PGothic" charset="0"/>
            </a:endParaRPr>
          </a:p>
          <a:p>
            <a:pPr marL="285750" indent="-285750">
              <a:buFont typeface="Arial"/>
              <a:buChar char="•"/>
              <a:defRPr/>
            </a:pPr>
            <a:r>
              <a:rPr lang="da-DK" sz="2400" dirty="0">
                <a:latin typeface="Helvetica" charset="0"/>
                <a:ea typeface="MS PGothic" charset="0"/>
              </a:rPr>
              <a:t>Nye behandlinger</a:t>
            </a:r>
          </a:p>
          <a:p>
            <a:pPr>
              <a:buFont typeface="Arial" charset="0"/>
              <a:buChar char="•"/>
              <a:defRPr/>
            </a:pPr>
            <a:endParaRPr lang="da-DK" sz="2400" i="1" dirty="0">
              <a:latin typeface="Helvetica" charset="0"/>
              <a:ea typeface="MS PGothic" charset="0"/>
            </a:endParaRPr>
          </a:p>
          <a:p>
            <a:pPr marL="0" indent="0" algn="ctr">
              <a:buNone/>
              <a:defRPr/>
            </a:pPr>
            <a:r>
              <a:rPr lang="da-DK" sz="2400" i="1" dirty="0">
                <a:latin typeface="Helvetica" charset="0"/>
                <a:ea typeface="MS PGothic" charset="0"/>
              </a:rPr>
              <a:t>Det vil betyde, at flere kræftpatienter skal leve med senfølger</a:t>
            </a:r>
            <a:endParaRPr lang="en-US" sz="2400" dirty="0"/>
          </a:p>
        </p:txBody>
      </p:sp>
      <p:pic>
        <p:nvPicPr>
          <p:cNvPr id="5" name="Pladsholder til indhold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173" y="130213"/>
            <a:ext cx="3280719" cy="978251"/>
          </a:xfrm>
          <a:prstGeom prst="rect">
            <a:avLst/>
          </a:prstGeom>
        </p:spPr>
      </p:pic>
    </p:spTree>
    <p:extLst>
      <p:ext uri="{BB962C8B-B14F-4D97-AF65-F5344CB8AC3E}">
        <p14:creationId xmlns:p14="http://schemas.microsoft.com/office/powerpoint/2010/main" val="2118740344"/>
      </p:ext>
    </p:extLst>
  </p:cSld>
  <p:clrMapOvr>
    <a:masterClrMapping/>
  </p:clrMapOvr>
</p:sld>
</file>

<file path=ppt/theme/theme1.xml><?xml version="1.0" encoding="utf-8"?>
<a:theme xmlns:a="http://schemas.openxmlformats.org/drawingml/2006/main" name="DBO april 2016">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æsentation1" id="{3754D61E-265E-4F10-80FC-460322DAFDB1}" vid="{D93D8FC1-09D2-4240-A030-2ACE021840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DBO april 2016.potx</Template>
  <TotalTime>1933</TotalTime>
  <Words>4591</Words>
  <Application>Microsoft Macintosh PowerPoint</Application>
  <PresentationFormat>Custom</PresentationFormat>
  <Paragraphs>513</Paragraphs>
  <Slides>47</Slides>
  <Notes>2</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DBO april 2016</vt:lpstr>
      <vt:lpstr>Senfølger</vt:lpstr>
      <vt:lpstr>Senfølgerforeningen arbejder for at:</vt:lpstr>
      <vt:lpstr>Senfølgerforeningens arbejde:</vt:lpstr>
      <vt:lpstr>Kompleksiteten i et liv med senfølger</vt:lpstr>
      <vt:lpstr>Definition af senfølger</vt:lpstr>
      <vt:lpstr>Hvis du skal goole udenlandsk litteratur om “multiple myeloma”</vt:lpstr>
      <vt:lpstr>Hyppige rapporterede senfølger</vt:lpstr>
      <vt:lpstr>Hvor mange har senfølger efter kræftbehandlingerne alle kræftpatienter ?</vt:lpstr>
      <vt:lpstr>Flere kræftpatienter skal leve med senfølger</vt:lpstr>
      <vt:lpstr>Primære årsager til senfølger</vt:lpstr>
      <vt:lpstr>Årsager til senfølger</vt:lpstr>
      <vt:lpstr>De nye opfølgningsprogrammer</vt:lpstr>
      <vt:lpstr>De nye opfølgningsprogrammer</vt:lpstr>
      <vt:lpstr>Jeres opfløgningsprogram</vt:lpstr>
      <vt:lpstr>“de meget konkrete” senfølger, der handles hurtigt på med klare retningslinjer for behandling patienter med myelomatose</vt:lpstr>
      <vt:lpstr>Hvad skal du være opmærksom på</vt:lpstr>
      <vt:lpstr>Budskab</vt:lpstr>
      <vt:lpstr>Vi taler om de skjulte senfølger</vt:lpstr>
      <vt:lpstr>Gruppedrøftelse om “de skjulte senfølger”  -Udvælg en senfølge-</vt:lpstr>
      <vt:lpstr>“Livet er ikke som før”</vt:lpstr>
      <vt:lpstr>“den nye rejse for mennesker med kræft”</vt:lpstr>
      <vt:lpstr>Angst for tilbagefald</vt:lpstr>
      <vt:lpstr>Angst for tilbagefald</vt:lpstr>
      <vt:lpstr>Angst for tilbagefald</vt:lpstr>
      <vt:lpstr>Seksuelle problemer</vt:lpstr>
      <vt:lpstr>Seksuelle problemer</vt:lpstr>
      <vt:lpstr>Seksuelle problemer</vt:lpstr>
      <vt:lpstr>Hjælp til tørre slimhinder hos kvinder</vt:lpstr>
      <vt:lpstr>Kræftrelateret træthed</vt:lpstr>
      <vt:lpstr>Kræftrelateret træthed-søvnproblemer</vt:lpstr>
      <vt:lpstr>Kræftrelateret træthed</vt:lpstr>
      <vt:lpstr>Kræftrelateret træthed-hvad kan du selv gøre?</vt:lpstr>
      <vt:lpstr>Fysisk aktivitet hos knoglemarvstransplaterede hjælper på træthed og depression</vt:lpstr>
      <vt:lpstr>Hukommelse- og koncentrationsbesvær</vt:lpstr>
      <vt:lpstr>Hukommelse- og koncentrationsbesvær</vt:lpstr>
      <vt:lpstr>Hukommelse- og koncentrationsbesvær   hvad kan du selv gøre ?</vt:lpstr>
      <vt:lpstr>Depression</vt:lpstr>
      <vt:lpstr>Depression</vt:lpstr>
      <vt:lpstr>Depression-hvad kan jeg selv gøre ?</vt:lpstr>
      <vt:lpstr>Neurogene  smerter</vt:lpstr>
      <vt:lpstr>Neurogene smerter</vt:lpstr>
      <vt:lpstr>Neurogene smerter-hvad kan jeg selv gøre</vt:lpstr>
      <vt:lpstr>Estimeret behovspyramide </vt:lpstr>
      <vt:lpstr>Undervisning i egenomsorg</vt:lpstr>
      <vt:lpstr>Milepæle i en samordnet kræft rehabilitering</vt:lpstr>
      <vt:lpstr>Du skal være opmærksom på</vt:lpstr>
      <vt:lpstr>Tak</vt:lpstr>
    </vt:vector>
  </TitlesOfParts>
  <Company>Kræftens Bekæmpelse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Anders Duedal</dc:creator>
  <cp:lastModifiedBy>Marianne N</cp:lastModifiedBy>
  <cp:revision>110</cp:revision>
  <cp:lastPrinted>2017-03-07T12:20:08Z</cp:lastPrinted>
  <dcterms:created xsi:type="dcterms:W3CDTF">2016-02-24T14:54:39Z</dcterms:created>
  <dcterms:modified xsi:type="dcterms:W3CDTF">2017-03-07T12:33:04Z</dcterms:modified>
</cp:coreProperties>
</file>